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57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76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02E16-4230-44E5-A13E-55683038F49E}" type="datetimeFigureOut">
              <a:rPr lang="pl-PL" smtClean="0"/>
              <a:t>2020-04-22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BAE6-05A8-4E85-96E0-CA1922BCA433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02E16-4230-44E5-A13E-55683038F49E}" type="datetimeFigureOut">
              <a:rPr lang="pl-PL" smtClean="0"/>
              <a:t>2020-04-22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BAE6-05A8-4E85-96E0-CA1922BCA43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02E16-4230-44E5-A13E-55683038F49E}" type="datetimeFigureOut">
              <a:rPr lang="pl-PL" smtClean="0"/>
              <a:t>2020-04-22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BAE6-05A8-4E85-96E0-CA1922BCA43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02E16-4230-44E5-A13E-55683038F49E}" type="datetimeFigureOut">
              <a:rPr lang="pl-PL" smtClean="0"/>
              <a:t>2020-04-22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BAE6-05A8-4E85-96E0-CA1922BCA433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02E16-4230-44E5-A13E-55683038F49E}" type="datetimeFigureOut">
              <a:rPr lang="pl-PL" smtClean="0"/>
              <a:t>2020-04-22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BAE6-05A8-4E85-96E0-CA1922BCA43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02E16-4230-44E5-A13E-55683038F49E}" type="datetimeFigureOut">
              <a:rPr lang="pl-PL" smtClean="0"/>
              <a:t>2020-04-22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BAE6-05A8-4E85-96E0-CA1922BCA433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02E16-4230-44E5-A13E-55683038F49E}" type="datetimeFigureOut">
              <a:rPr lang="pl-PL" smtClean="0"/>
              <a:t>2020-04-22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BAE6-05A8-4E85-96E0-CA1922BCA433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02E16-4230-44E5-A13E-55683038F49E}" type="datetimeFigureOut">
              <a:rPr lang="pl-PL" smtClean="0"/>
              <a:t>2020-04-22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BAE6-05A8-4E85-96E0-CA1922BCA43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02E16-4230-44E5-A13E-55683038F49E}" type="datetimeFigureOut">
              <a:rPr lang="pl-PL" smtClean="0"/>
              <a:t>2020-04-22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BAE6-05A8-4E85-96E0-CA1922BCA43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02E16-4230-44E5-A13E-55683038F49E}" type="datetimeFigureOut">
              <a:rPr lang="pl-PL" smtClean="0"/>
              <a:t>2020-04-22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BAE6-05A8-4E85-96E0-CA1922BCA433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02E16-4230-44E5-A13E-55683038F49E}" type="datetimeFigureOut">
              <a:rPr lang="pl-PL" smtClean="0"/>
              <a:t>2020-04-22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5BAE6-05A8-4E85-96E0-CA1922BCA433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EE02E16-4230-44E5-A13E-55683038F49E}" type="datetimeFigureOut">
              <a:rPr lang="pl-PL" smtClean="0"/>
              <a:t>2020-04-22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A25BAE6-05A8-4E85-96E0-CA1922BCA433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3" y="1772816"/>
            <a:ext cx="8208912" cy="2520281"/>
          </a:xfrm>
        </p:spPr>
        <p:txBody>
          <a:bodyPr/>
          <a:lstStyle/>
          <a:p>
            <a:pPr marL="182880" indent="0" algn="ctr">
              <a:buNone/>
            </a:pPr>
            <a:r>
              <a:rPr lang="pl-PL" sz="6000" dirty="0">
                <a:solidFill>
                  <a:schemeClr val="accent6">
                    <a:lumMod val="50000"/>
                  </a:schemeClr>
                </a:solidFill>
                <a:effectLst/>
              </a:rPr>
              <a:t>Zalety czytania książek</a:t>
            </a:r>
            <a:br>
              <a:rPr lang="pl-PL" sz="6000" dirty="0">
                <a:solidFill>
                  <a:schemeClr val="accent6">
                    <a:lumMod val="50000"/>
                  </a:schemeClr>
                </a:solidFill>
                <a:effectLst/>
              </a:rPr>
            </a:br>
            <a:endParaRPr lang="pl-PL" sz="6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301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683568" y="980728"/>
            <a:ext cx="7543800" cy="1368152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pl-PL" sz="2000" b="0" dirty="0">
                <a:solidFill>
                  <a:schemeClr val="accent6">
                    <a:lumMod val="50000"/>
                  </a:schemeClr>
                </a:solidFill>
                <a:effectLst/>
              </a:rPr>
              <a:t>Takie argumenty mogą zachęcić do tego</a:t>
            </a:r>
            <a:r>
              <a:rPr lang="pl-PL" sz="2000" b="0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, aby </a:t>
            </a:r>
            <a:r>
              <a:rPr lang="pl-PL" sz="2000" b="0" dirty="0">
                <a:solidFill>
                  <a:schemeClr val="accent6">
                    <a:lumMod val="50000"/>
                  </a:schemeClr>
                </a:solidFill>
                <a:effectLst/>
              </a:rPr>
              <a:t>książka stała się naszym codziennym towarzyszem.</a:t>
            </a:r>
            <a:br>
              <a:rPr lang="pl-PL" sz="2000" b="0" dirty="0">
                <a:solidFill>
                  <a:schemeClr val="accent6">
                    <a:lumMod val="50000"/>
                  </a:schemeClr>
                </a:solidFill>
                <a:effectLst/>
              </a:rPr>
            </a:br>
            <a:endParaRPr lang="pl-PL" sz="2000" b="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7" name="Obraz 6" descr="Styl Zdrowia | Zalety czytania książek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085" y="1973161"/>
            <a:ext cx="3505200" cy="2304256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Prostokąt 3"/>
          <p:cNvSpPr/>
          <p:nvPr/>
        </p:nvSpPr>
        <p:spPr>
          <a:xfrm>
            <a:off x="1043608" y="4941168"/>
            <a:ext cx="6552728" cy="6011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440"/>
              </a:lnSpc>
              <a:spcAft>
                <a:spcPts val="0"/>
              </a:spcAft>
            </a:pPr>
            <a:r>
              <a:rPr lang="pl-PL" dirty="0" smtClean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teraz podaj swoje argumenty zachęcające do czytania</a:t>
            </a:r>
            <a:endParaRPr lang="pl-PL" sz="16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4775" marR="104775">
              <a:lnSpc>
                <a:spcPct val="107000"/>
              </a:lnSpc>
              <a:spcAft>
                <a:spcPts val="900"/>
              </a:spcAft>
            </a:pPr>
            <a:r>
              <a:rPr lang="pl-PL" sz="2000" dirty="0">
                <a:solidFill>
                  <a:srgbClr val="3A3A3A"/>
                </a:solidFill>
                <a:latin typeface="Open Sans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pl-PL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7192789" y="4872431"/>
            <a:ext cx="10081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dirty="0">
                <a:solidFill>
                  <a:schemeClr val="accent6">
                    <a:lumMod val="50000"/>
                  </a:schemeClr>
                </a:solidFill>
                <a:sym typeface="Wingdings" panose="05000000000000000000" pitchFamily="2" charset="2"/>
              </a:rPr>
              <a:t></a:t>
            </a:r>
            <a:endParaRPr lang="pl-PL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64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>
          <a:xfrm>
            <a:off x="683568" y="1052736"/>
            <a:ext cx="7546032" cy="329066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pl-PL" sz="2800" b="1" i="1" dirty="0">
                <a:solidFill>
                  <a:schemeClr val="accent6">
                    <a:lumMod val="50000"/>
                  </a:schemeClr>
                </a:solidFill>
              </a:rPr>
              <a:t>„Kto czyta - żyje wielokrotnie. Kto zaś </a:t>
            </a:r>
            <a:r>
              <a:rPr lang="pl-PL" sz="2800" b="1" i="1" dirty="0" smtClean="0">
                <a:solidFill>
                  <a:schemeClr val="accent6">
                    <a:lumMod val="50000"/>
                  </a:schemeClr>
                </a:solidFill>
              </a:rPr>
              <a:t>     z </a:t>
            </a:r>
            <a:r>
              <a:rPr lang="pl-PL" sz="2800" b="1" i="1" dirty="0">
                <a:solidFill>
                  <a:schemeClr val="accent6">
                    <a:lumMod val="50000"/>
                  </a:schemeClr>
                </a:solidFill>
              </a:rPr>
              <a:t>książkami obcować nie chce - na jeden żywot jest skazany.”</a:t>
            </a:r>
            <a:endParaRPr lang="pl-PL" sz="2800" dirty="0">
              <a:solidFill>
                <a:schemeClr val="accent6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lang="pl-PL" b="1" i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                                                                                        </a:t>
            </a:r>
          </a:p>
          <a:p>
            <a:pPr marL="45720" indent="0">
              <a:buNone/>
            </a:pPr>
            <a:r>
              <a:rPr lang="pl-PL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pl-PL" b="1" i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Józef </a:t>
            </a:r>
            <a:r>
              <a:rPr lang="pl-PL" b="1" i="1" dirty="0">
                <a:solidFill>
                  <a:schemeClr val="accent6">
                    <a:lumMod val="50000"/>
                  </a:schemeClr>
                </a:solidFill>
              </a:rPr>
              <a:t>Czechowicz</a:t>
            </a:r>
            <a:endParaRPr lang="pl-PL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473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>
          <a:xfrm>
            <a:off x="683568" y="731520"/>
            <a:ext cx="7560840" cy="528976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Człowiek </a:t>
            </a:r>
            <a:r>
              <a:rPr lang="pl-PL" dirty="0">
                <a:solidFill>
                  <a:schemeClr val="accent6">
                    <a:lumMod val="50000"/>
                  </a:schemeClr>
                </a:solidFill>
              </a:rPr>
              <a:t>od zawsze odczuwał potrzebę słuchania ciekawych opowieści. To dlatego powstawały baśnie, legendy i mity, przez lata przekazywane ustnie kolejnym pokoleniom. Gdy wynaleziono pismo, zaczęto te historie spisywać. Tworzono nowe fabuły i choć w ciągu wieków zmieniały się nośniki, na których utrwalano prawdziwe czy wymyślone historie, literatura nie przestaje interesować.</a:t>
            </a:r>
          </a:p>
          <a:p>
            <a:pPr marL="45720" indent="0">
              <a:buNone/>
            </a:pPr>
            <a:r>
              <a:rPr lang="pl-PL" dirty="0">
                <a:solidFill>
                  <a:schemeClr val="accent6">
                    <a:lumMod val="50000"/>
                  </a:schemeClr>
                </a:solidFill>
              </a:rPr>
              <a:t>Swoją ciekawość świata możemy zaspokajać, sięgając do różnych źródeł. Film, telewizja, Internet są łatwe 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          w </a:t>
            </a:r>
            <a:r>
              <a:rPr lang="pl-PL" dirty="0">
                <a:solidFill>
                  <a:schemeClr val="accent6">
                    <a:lumMod val="50000"/>
                  </a:schemeClr>
                </a:solidFill>
              </a:rPr>
              <a:t>odbiorze, zajmują mniej czasu i szybko dają odpowiedzi na wszystkie pytania. Pomimo tego nie przestajemy odczuwać przyjemności z obcowania 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</a:rPr>
              <a:t>           z </a:t>
            </a:r>
            <a:r>
              <a:rPr lang="pl-PL" dirty="0">
                <a:solidFill>
                  <a:schemeClr val="accent6">
                    <a:lumMod val="50000"/>
                  </a:schemeClr>
                </a:solidFill>
              </a:rPr>
              <a:t>literaturą w tradycyjnej formie papierowej książki.</a:t>
            </a:r>
          </a:p>
          <a:p>
            <a:pPr marL="45720" indent="0">
              <a:buNone/>
            </a:pPr>
            <a:endParaRPr lang="pl-PL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910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ymbol zastępczy zawartości 4" descr="Kot czyta książkę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23247"/>
            <a:ext cx="4764163" cy="3221777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rostokąt 5"/>
          <p:cNvSpPr/>
          <p:nvPr/>
        </p:nvSpPr>
        <p:spPr>
          <a:xfrm>
            <a:off x="1043608" y="4653136"/>
            <a:ext cx="727280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pl-PL" dirty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Czytamy książki z potrzeby poznawania fascynujących, zwykłych 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i </a:t>
            </a:r>
            <a:r>
              <a:rPr lang="pl-PL" dirty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niezwykłych ludzkich przeżyć i przygód, jak również dlatego, że </a:t>
            </a:r>
            <a:r>
              <a:rPr lang="pl-PL" dirty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czytanie uspokaja, 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odpręża i </a:t>
            </a:r>
            <a:r>
              <a:rPr lang="pl-PL" dirty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</a:rPr>
              <a:t>niesie za sobą wiele dobroci dla naszego ciała oraz samopoczucia. </a:t>
            </a:r>
            <a:endParaRPr lang="pl-PL" dirty="0">
              <a:solidFill>
                <a:schemeClr val="accent6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438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>
          <a:xfrm>
            <a:off x="1143000" y="404664"/>
            <a:ext cx="6885384" cy="3312368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pl-PL" sz="2000" b="1" dirty="0">
                <a:solidFill>
                  <a:schemeClr val="accent6">
                    <a:lumMod val="50000"/>
                  </a:schemeClr>
                </a:solidFill>
              </a:rPr>
              <a:t>Czytanie wzbogaca słownictwo</a:t>
            </a:r>
          </a:p>
          <a:p>
            <a:pPr marL="45720" indent="0">
              <a:buNone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</a:rPr>
              <a:t>Im więcej czytamy, tym większy mamy kontakt z różnorodnym, a nawet zupełnie nowym dla nas słownictwem. Przyczynia się to do poszerzania naszego zasobu słów i wpływa na kształtowanie swobody wypowiadania, a także rozumienia tekstów mówionych i pisanych.</a:t>
            </a:r>
          </a:p>
          <a:p>
            <a:pPr marL="45720" indent="0">
              <a:buNone/>
            </a:pPr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</a:rPr>
              <a:t>Rozwija wyobraźnię</a:t>
            </a:r>
          </a:p>
          <a:p>
            <a:pPr marL="45720" indent="0">
              <a:buNone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</a:rPr>
              <a:t>Mając przed oczami tylko tekst, sami musimy wizualizować sobie to, co dzieje się w książce – nieczęsto są to nawet rzeczy, których nie możemy zobaczyć w świecie </a:t>
            </a: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</a:rPr>
              <a:t>rzeczywistym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</a:rPr>
              <a:t>.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pl-PL" sz="1800" dirty="0">
                <a:solidFill>
                  <a:schemeClr val="accent6">
                    <a:lumMod val="50000"/>
                  </a:schemeClr>
                </a:solidFill>
              </a:rPr>
            </a:br>
            <a:endParaRPr lang="pl-PL" sz="18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5" name="Obraz 4" descr="Zalety czytania książek - Lubimy e-czytać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005064"/>
            <a:ext cx="3457575" cy="23762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8356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>
          <a:xfrm>
            <a:off x="683568" y="836712"/>
            <a:ext cx="7704856" cy="54006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pl-PL" sz="2000" b="1" dirty="0">
                <a:solidFill>
                  <a:schemeClr val="accent6">
                    <a:lumMod val="50000"/>
                  </a:schemeClr>
                </a:solidFill>
              </a:rPr>
              <a:t>Poprawia skupienie i koncentrację</a:t>
            </a:r>
          </a:p>
          <a:p>
            <a:pPr marL="45720" indent="0">
              <a:buNone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</a:rPr>
              <a:t>Czytanie wymaga od nas skupienia uwagi przez dłuższy czas, </a:t>
            </a: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</a:rPr>
              <a:t>              co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</a:rPr>
              <a:t>zdecydowanie poprawia naszą zdolność do koncentracji.</a:t>
            </a:r>
          </a:p>
          <a:p>
            <a:pPr marL="45720" indent="0">
              <a:buNone/>
            </a:pPr>
            <a:endParaRPr lang="pl-PL" sz="20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</a:rPr>
              <a:t>Ćwiczy </a:t>
            </a:r>
            <a:r>
              <a:rPr lang="pl-PL" sz="2000" b="1" dirty="0">
                <a:solidFill>
                  <a:schemeClr val="accent6">
                    <a:lumMod val="50000"/>
                  </a:schemeClr>
                </a:solidFill>
              </a:rPr>
              <a:t>pamięć</a:t>
            </a:r>
          </a:p>
          <a:p>
            <a:pPr marL="45720" indent="0">
              <a:buNone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</a:rPr>
              <a:t>Podczas czytania mamy mnóstwo rzeczy do zapamiętania – imiona bohaterów, </a:t>
            </a: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</a:rPr>
              <a:t>ich charaktery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</a:rPr>
              <a:t>, motywacje, historie, związki z innymi postaciami, miejsca, wątki fabularne i inne szczegóły. Dzięki czytaniu nasza pamięć pozostaje w dobrej kondycji.</a:t>
            </a:r>
            <a:br>
              <a:rPr lang="pl-PL" sz="1800" dirty="0">
                <a:solidFill>
                  <a:schemeClr val="accent6">
                    <a:lumMod val="50000"/>
                  </a:schemeClr>
                </a:solidFill>
              </a:rPr>
            </a:br>
            <a:endParaRPr lang="pl-PL" sz="18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</a:rPr>
              <a:t>Doskonali </a:t>
            </a:r>
            <a:r>
              <a:rPr lang="pl-PL" sz="2000" b="1" dirty="0">
                <a:solidFill>
                  <a:schemeClr val="accent6">
                    <a:lumMod val="50000"/>
                  </a:schemeClr>
                </a:solidFill>
              </a:rPr>
              <a:t>poprawne mówienie i pisanie </a:t>
            </a:r>
          </a:p>
          <a:p>
            <a:pPr marL="45720" indent="0">
              <a:buNone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</a:rPr>
              <a:t>Im więcej czytasz, tym lepiej możesz rozwijać własny styl. Częsty </a:t>
            </a: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</a:rPr>
              <a:t>kontakt z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</a:rPr>
              <a:t>tekstem pisanym uczy poprawności gramatycznej </a:t>
            </a: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</a:rPr>
              <a:t>                    i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</a:rPr>
              <a:t>ortograficznej.</a:t>
            </a:r>
          </a:p>
          <a:p>
            <a:endParaRPr lang="pl-PL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558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1619672" y="620688"/>
            <a:ext cx="7128792" cy="4874840"/>
          </a:xfrm>
        </p:spPr>
        <p:txBody>
          <a:bodyPr/>
          <a:lstStyle/>
          <a:p>
            <a:pPr marL="0" indent="0" algn="ctr">
              <a:buNone/>
            </a:pPr>
            <a:r>
              <a:rPr lang="pl-PL" sz="2000" dirty="0">
                <a:effectLst/>
              </a:rPr>
              <a:t/>
            </a:r>
            <a:br>
              <a:rPr lang="pl-PL" sz="2000" dirty="0">
                <a:effectLst/>
              </a:rPr>
            </a:br>
            <a:endParaRPr lang="pl-PL" sz="2000" dirty="0">
              <a:solidFill>
                <a:srgbClr val="002060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755576" y="908721"/>
            <a:ext cx="7488832" cy="28469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800"/>
              </a:spcAft>
            </a:pPr>
            <a:r>
              <a:rPr lang="pl-PL" sz="2000" b="1" dirty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Czytanie książek ma duży wpływ na nasz </a:t>
            </a:r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intelekt</a:t>
            </a:r>
            <a:endParaRPr lang="pl-PL" sz="20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l-PL" dirty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Przy tej czynności angażujemy mózg. Czytanie dłuższych tekstów jest więc dla mózgu tym, czym ćwiczenia na siłowni dla naszych mięśni 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       i </a:t>
            </a:r>
            <a:r>
              <a:rPr lang="pl-PL" dirty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stawów. Mózg staje się sprawniejszy, tworzą się nowe połączenia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         </a:t>
            </a:r>
            <a:r>
              <a:rPr lang="pl-PL" dirty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pamięć staje się 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pojemniejsza i </a:t>
            </a:r>
            <a:r>
              <a:rPr lang="pl-PL" dirty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trwalsza. Dzięki temu szybciej się uczymy, utrwalamy nowe informacje i potrafimy je przekształcać oraz wykorzystywać w praktyce</a:t>
            </a:r>
            <a:r>
              <a:rPr lang="pl-PL" dirty="0" smtClean="0">
                <a:solidFill>
                  <a:schemeClr val="accent6">
                    <a:lumMod val="50000"/>
                  </a:schemeClr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endParaRPr lang="pl-PL" dirty="0">
              <a:solidFill>
                <a:srgbClr val="000000"/>
              </a:solidFill>
              <a:latin typeface="Trebuchet MS" panose="020B0603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r>
              <a:rPr lang="pl-PL" dirty="0" smtClean="0">
                <a:solidFill>
                  <a:srgbClr val="000000"/>
                </a:solidFill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endParaRPr lang="pl-PL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Obraz 5" descr="Akcja - cały UKS &quot;Jasień&quot; czyta dzieciom - Uczniowski Klub ...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933056"/>
            <a:ext cx="3672408" cy="22322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2481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>
          <a:xfrm>
            <a:off x="827584" y="620687"/>
            <a:ext cx="7402016" cy="5544617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</a:rPr>
              <a:t>Wzrost </a:t>
            </a:r>
            <a:r>
              <a:rPr lang="pl-PL" sz="2000" b="1" dirty="0">
                <a:solidFill>
                  <a:schemeClr val="accent6">
                    <a:lumMod val="50000"/>
                  </a:schemeClr>
                </a:solidFill>
              </a:rPr>
              <a:t>pewności siebie</a:t>
            </a:r>
          </a:p>
          <a:p>
            <a:pPr marL="45720" indent="0">
              <a:buNone/>
            </a:pPr>
            <a:r>
              <a:rPr lang="pl-PL" sz="1800" dirty="0">
                <a:solidFill>
                  <a:schemeClr val="accent6">
                    <a:lumMod val="50000"/>
                  </a:schemeClr>
                </a:solidFill>
              </a:rPr>
              <a:t>Z obserwacji wynika też, iż pasjonaci książek częściej biorą aktywny udział w życiu </a:t>
            </a: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</a:rPr>
              <a:t>społecznym i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</a:rPr>
              <a:t>kulturalnym. Osoby sprawnie posługujące się językiem chętnie wypowiadają się publicznie, podejmują się działań na rzecz otoczenia, występują w imieniu innych. Nie boją się nowych wyzwań, wierzą w słuszność swoich </a:t>
            </a: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</a:rPr>
              <a:t>racji i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</a:rPr>
              <a:t>podążają do celu.</a:t>
            </a:r>
          </a:p>
          <a:p>
            <a:pPr marL="45720" indent="0">
              <a:buNone/>
            </a:pPr>
            <a:r>
              <a:rPr lang="pl-PL" sz="2000" b="1" dirty="0" smtClean="0">
                <a:solidFill>
                  <a:schemeClr val="accent6">
                    <a:lumMod val="50000"/>
                  </a:schemeClr>
                </a:solidFill>
              </a:rPr>
              <a:t>Redukuje stres</a:t>
            </a:r>
          </a:p>
          <a:p>
            <a:pPr marL="45720" indent="0">
              <a:buNone/>
            </a:pP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</a:rPr>
              <a:t>Czytanie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</a:rPr>
              <a:t>książek jest również doskonałą odskocznią od </a:t>
            </a: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</a:rPr>
              <a:t>codzienności   i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</a:rPr>
              <a:t>problemów. Dowiedziono, że kilkanaście minut lektury dziennie pozwala na redukcję stresu o 70 procent. Wieczorna lektura </a:t>
            </a: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</a:rPr>
              <a:t>wycisza   i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</a:rPr>
              <a:t>uspokaja, stwarzając szansę na zdrowy sen. </a:t>
            </a:r>
          </a:p>
          <a:p>
            <a:pPr marL="45720" indent="0">
              <a:buNone/>
            </a:pPr>
            <a:r>
              <a:rPr lang="pl-PL" sz="2000" b="1" dirty="0">
                <a:solidFill>
                  <a:schemeClr val="accent6">
                    <a:lumMod val="50000"/>
                  </a:schemeClr>
                </a:solidFill>
              </a:rPr>
              <a:t>Rozwija wrażliwość na innych ludzi</a:t>
            </a:r>
          </a:p>
          <a:p>
            <a:pPr marL="45720" indent="0">
              <a:buNone/>
            </a:pPr>
            <a:r>
              <a:rPr lang="pl-PL" sz="1800" dirty="0" smtClean="0">
                <a:solidFill>
                  <a:schemeClr val="accent6">
                    <a:lumMod val="50000"/>
                  </a:schemeClr>
                </a:solidFill>
              </a:rPr>
              <a:t>Dzięki </a:t>
            </a:r>
            <a:r>
              <a:rPr lang="pl-PL" sz="1800" dirty="0">
                <a:solidFill>
                  <a:schemeClr val="accent6">
                    <a:lumMod val="50000"/>
                  </a:schemeClr>
                </a:solidFill>
              </a:rPr>
              <a:t>książkom poszerzamy swój świat doznań, wnikamy w psychikę innych ludzi, wczuwamy się w losy bohaterów oraz uczymy się empatii. Zaangażowanie w fikcję literacką pozwala nam na postawienie się na miejscu drugiego człowieka i zrozumienie go.</a:t>
            </a:r>
          </a:p>
          <a:p>
            <a:pPr marL="45720" indent="0">
              <a:buNone/>
            </a:pP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316284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637472" cy="3384376"/>
          </a:xfrm>
        </p:spPr>
        <p:txBody>
          <a:bodyPr/>
          <a:lstStyle/>
          <a:p>
            <a:pPr marL="182880" indent="0">
              <a:buNone/>
            </a:pPr>
            <a:r>
              <a:rPr lang="pl-PL" sz="2000" dirty="0">
                <a:solidFill>
                  <a:schemeClr val="accent6">
                    <a:lumMod val="50000"/>
                  </a:schemeClr>
                </a:solidFill>
                <a:effectLst/>
              </a:rPr>
              <a:t>Kształtuje osobowość</a:t>
            </a:r>
            <a:br>
              <a:rPr lang="pl-PL" sz="2000" dirty="0">
                <a:solidFill>
                  <a:schemeClr val="accent6">
                    <a:lumMod val="50000"/>
                  </a:schemeClr>
                </a:solidFill>
                <a:effectLst/>
              </a:rPr>
            </a:br>
            <a:r>
              <a:rPr lang="pl-PL" sz="1800" b="0" dirty="0">
                <a:solidFill>
                  <a:schemeClr val="accent6">
                    <a:lumMod val="50000"/>
                  </a:schemeClr>
                </a:solidFill>
                <a:effectLst/>
              </a:rPr>
              <a:t>Czytanie pozwala nam postawić się w różnych sytuacjach, w których na co dzień do tej pory się nie znaleźliśmy. Otwiera nas na nowe doświadczenia i rozszerza horyzonty, kształtując nas samych. </a:t>
            </a:r>
            <a:br>
              <a:rPr lang="pl-PL" sz="1800" b="0" dirty="0">
                <a:solidFill>
                  <a:schemeClr val="accent6">
                    <a:lumMod val="50000"/>
                  </a:schemeClr>
                </a:solidFill>
                <a:effectLst/>
              </a:rPr>
            </a:br>
            <a:r>
              <a:rPr lang="pl-PL" sz="1800" b="0" dirty="0">
                <a:solidFill>
                  <a:schemeClr val="accent6">
                    <a:lumMod val="50000"/>
                  </a:schemeClr>
                </a:solidFill>
                <a:effectLst/>
              </a:rPr>
              <a:t> </a:t>
            </a:r>
            <a:br>
              <a:rPr lang="pl-PL" sz="1800" b="0" dirty="0">
                <a:solidFill>
                  <a:schemeClr val="accent6">
                    <a:lumMod val="50000"/>
                  </a:schemeClr>
                </a:solidFill>
                <a:effectLst/>
              </a:rPr>
            </a:br>
            <a:r>
              <a:rPr lang="pl-PL" sz="2000" dirty="0">
                <a:solidFill>
                  <a:schemeClr val="accent6">
                    <a:lumMod val="50000"/>
                  </a:schemeClr>
                </a:solidFill>
                <a:effectLst/>
              </a:rPr>
              <a:t>Poszerza wiedzę</a:t>
            </a:r>
            <a:br>
              <a:rPr lang="pl-PL" sz="2000" dirty="0">
                <a:solidFill>
                  <a:schemeClr val="accent6">
                    <a:lumMod val="50000"/>
                  </a:schemeClr>
                </a:solidFill>
                <a:effectLst/>
              </a:rPr>
            </a:br>
            <a:r>
              <a:rPr lang="pl-PL" sz="1800" b="0" dirty="0">
                <a:solidFill>
                  <a:schemeClr val="accent6">
                    <a:lumMod val="50000"/>
                  </a:schemeClr>
                </a:solidFill>
                <a:effectLst/>
              </a:rPr>
              <a:t>Książki to ogromne skarbnice wiedzy o tym czego chcielibyśmy się dowiedzieć więcej.</a:t>
            </a:r>
            <a:br>
              <a:rPr lang="pl-PL" sz="1800" b="0" dirty="0">
                <a:solidFill>
                  <a:schemeClr val="accent6">
                    <a:lumMod val="50000"/>
                  </a:schemeClr>
                </a:solidFill>
                <a:effectLst/>
              </a:rPr>
            </a:br>
            <a:r>
              <a:rPr lang="pl-PL" sz="1800" b="0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/>
            </a:r>
            <a:br>
              <a:rPr lang="pl-PL" sz="1800" b="0" dirty="0" smtClean="0">
                <a:solidFill>
                  <a:schemeClr val="accent6">
                    <a:lumMod val="50000"/>
                  </a:schemeClr>
                </a:solidFill>
                <a:effectLst/>
              </a:rPr>
            </a:br>
            <a:r>
              <a:rPr lang="pl-PL" sz="2000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To rozrywka</a:t>
            </a:r>
            <a:r>
              <a:rPr lang="pl-PL" sz="1800" b="0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 </a:t>
            </a:r>
            <a:r>
              <a:rPr lang="pl-PL" sz="1800" b="0" dirty="0">
                <a:solidFill>
                  <a:schemeClr val="accent6">
                    <a:lumMod val="50000"/>
                  </a:schemeClr>
                </a:solidFill>
                <a:effectLst/>
              </a:rPr>
              <a:t>do </a:t>
            </a:r>
            <a:r>
              <a:rPr lang="pl-PL" sz="1800" b="0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korzystania, </a:t>
            </a:r>
            <a:r>
              <a:rPr lang="pl-PL" sz="1800" b="0" dirty="0">
                <a:solidFill>
                  <a:schemeClr val="accent6">
                    <a:lumMod val="50000"/>
                  </a:schemeClr>
                </a:solidFill>
                <a:effectLst/>
              </a:rPr>
              <a:t>z której nie jest potrzebne towarzystwo. </a:t>
            </a:r>
            <a:br>
              <a:rPr lang="pl-PL" sz="1800" b="0" dirty="0">
                <a:solidFill>
                  <a:schemeClr val="accent6">
                    <a:lumMod val="50000"/>
                  </a:schemeClr>
                </a:solidFill>
                <a:effectLst/>
              </a:rPr>
            </a:br>
            <a:endParaRPr lang="pl-PL" sz="1800" b="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" name="Obraz 2" descr="Czytanie książek - czy jest aż tak źle? | Tolun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005064"/>
            <a:ext cx="3476625" cy="24482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6489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czny">
  <a:themeElements>
    <a:clrScheme name="Żółtopomarańczowy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</TotalTime>
  <Words>554</Words>
  <Application>Microsoft Office PowerPoint</Application>
  <PresentationFormat>Pokaz na ekranie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8" baseType="lpstr">
      <vt:lpstr>Arial</vt:lpstr>
      <vt:lpstr>Calibri</vt:lpstr>
      <vt:lpstr>Georgia</vt:lpstr>
      <vt:lpstr>Open Sans</vt:lpstr>
      <vt:lpstr>Times New Roman</vt:lpstr>
      <vt:lpstr>Trebuchet MS</vt:lpstr>
      <vt:lpstr>Wingdings</vt:lpstr>
      <vt:lpstr>Aerodynamiczny</vt:lpstr>
      <vt:lpstr>Zalety czytania książek 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 </vt:lpstr>
      <vt:lpstr>Prezentacja programu PowerPoint</vt:lpstr>
      <vt:lpstr>Kształtuje osobowość Czytanie pozwala nam postawić się w różnych sytuacjach, w których na co dzień do tej pory się nie znaleźliśmy. Otwiera nas na nowe doświadczenia i rozszerza horyzonty, kształtując nas samych.    Poszerza wiedzę Książki to ogromne skarbnice wiedzy o tym czego chcielibyśmy się dowiedzieć więcej.  To rozrywka do korzystania, z której nie jest potrzebne towarzystwo.  </vt:lpstr>
      <vt:lpstr>Takie argumenty mogą zachęcić do tego, aby książka stała się naszym codziennym towarzyszem.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Werka</dc:creator>
  <cp:lastModifiedBy>Dom</cp:lastModifiedBy>
  <cp:revision>22</cp:revision>
  <dcterms:created xsi:type="dcterms:W3CDTF">2020-03-29T16:18:17Z</dcterms:created>
  <dcterms:modified xsi:type="dcterms:W3CDTF">2020-04-22T21:31:11Z</dcterms:modified>
</cp:coreProperties>
</file>