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57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76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2E16-4230-44E5-A13E-55683038F49E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2E16-4230-44E5-A13E-55683038F49E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2E16-4230-44E5-A13E-55683038F49E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2E16-4230-44E5-A13E-55683038F49E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2E16-4230-44E5-A13E-55683038F49E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2E16-4230-44E5-A13E-55683038F49E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2E16-4230-44E5-A13E-55683038F49E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2E16-4230-44E5-A13E-55683038F49E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2E16-4230-44E5-A13E-55683038F49E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2E16-4230-44E5-A13E-55683038F49E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2E16-4230-44E5-A13E-55683038F49E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E02E16-4230-44E5-A13E-55683038F49E}" type="datetimeFigureOut">
              <a:rPr lang="pl-PL" smtClean="0"/>
              <a:t>2020-04-20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4176463" cy="882119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</a:rPr>
              <a:t>Prezentacja dla klasy VIII </a:t>
            </a:r>
            <a:endParaRPr lang="pl-PL" sz="3200" b="1" dirty="0">
              <a:solidFill>
                <a:srgbClr val="0070C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3" y="1268760"/>
            <a:ext cx="8208912" cy="3024337"/>
          </a:xfrm>
        </p:spPr>
        <p:txBody>
          <a:bodyPr/>
          <a:lstStyle/>
          <a:p>
            <a:pPr marL="182880" indent="0" algn="ctr">
              <a:buNone/>
            </a:pPr>
            <a:r>
              <a:rPr lang="pl-PL" dirty="0">
                <a:solidFill>
                  <a:srgbClr val="002060"/>
                </a:solidFill>
                <a:effectLst/>
              </a:rPr>
              <a:t>Źródła informacji </a:t>
            </a:r>
            <a:r>
              <a:rPr lang="pl-PL" dirty="0" smtClean="0">
                <a:solidFill>
                  <a:srgbClr val="002060"/>
                </a:solidFill>
                <a:effectLst/>
              </a:rPr>
              <a:t>         w </a:t>
            </a:r>
            <a:r>
              <a:rPr lang="pl-PL" dirty="0">
                <a:solidFill>
                  <a:srgbClr val="002060"/>
                </a:solidFill>
                <a:effectLst/>
              </a:rPr>
              <a:t>bibliotece</a:t>
            </a:r>
            <a:br>
              <a:rPr lang="pl-PL" dirty="0">
                <a:solidFill>
                  <a:srgbClr val="002060"/>
                </a:solidFill>
                <a:effectLst/>
              </a:rPr>
            </a:b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30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683568" y="332656"/>
            <a:ext cx="4680520" cy="612068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pl-PL" sz="2400" dirty="0" smtClean="0">
                <a:effectLst/>
              </a:rPr>
              <a:t/>
            </a:r>
            <a:br>
              <a:rPr lang="pl-PL" sz="2400" dirty="0" smtClean="0">
                <a:effectLst/>
              </a:rPr>
            </a:br>
            <a:r>
              <a:rPr lang="pl-PL" sz="2400" dirty="0" smtClean="0">
                <a:effectLst/>
              </a:rPr>
              <a:t/>
            </a:r>
            <a:br>
              <a:rPr lang="pl-PL" sz="2400" dirty="0" smtClean="0">
                <a:effectLst/>
              </a:rPr>
            </a:br>
            <a:r>
              <a:rPr lang="pl-PL" sz="2400" dirty="0" smtClean="0">
                <a:solidFill>
                  <a:srgbClr val="002060"/>
                </a:solidFill>
                <a:effectLst/>
              </a:rPr>
              <a:t>Elektroniczne </a:t>
            </a:r>
            <a:r>
              <a:rPr lang="pl-PL" sz="2400" dirty="0">
                <a:solidFill>
                  <a:srgbClr val="002060"/>
                </a:solidFill>
                <a:effectLst/>
              </a:rPr>
              <a:t>źródła informacji </a:t>
            </a:r>
            <a:r>
              <a:rPr lang="pl-PL" sz="2400" b="0" dirty="0">
                <a:solidFill>
                  <a:srgbClr val="002060"/>
                </a:solidFill>
                <a:effectLst/>
              </a:rPr>
              <a:t>to </a:t>
            </a:r>
            <a:r>
              <a:rPr lang="pl-PL" sz="2400" b="0" dirty="0" smtClean="0">
                <a:solidFill>
                  <a:srgbClr val="002060"/>
                </a:solidFill>
                <a:effectLst/>
              </a:rPr>
              <a:t>materiały             w formie </a:t>
            </a:r>
            <a:r>
              <a:rPr lang="pl-PL" sz="2400" b="0" dirty="0">
                <a:solidFill>
                  <a:srgbClr val="002060"/>
                </a:solidFill>
                <a:effectLst/>
              </a:rPr>
              <a:t>cyfrowej. Można je znaleźć przede wszystkim na stronach internetowych. Bardzo często łączą </a:t>
            </a:r>
            <a:r>
              <a:rPr lang="pl-PL" sz="2400" b="0" dirty="0" smtClean="0">
                <a:solidFill>
                  <a:srgbClr val="002060"/>
                </a:solidFill>
                <a:effectLst/>
              </a:rPr>
              <a:t>słowo z </a:t>
            </a:r>
            <a:r>
              <a:rPr lang="pl-PL" sz="2400" b="0" dirty="0">
                <a:solidFill>
                  <a:srgbClr val="002060"/>
                </a:solidFill>
                <a:effectLst/>
              </a:rPr>
              <a:t>obrazami </a:t>
            </a:r>
            <a:r>
              <a:rPr lang="pl-PL" sz="2400" b="0" dirty="0" smtClean="0">
                <a:solidFill>
                  <a:srgbClr val="002060"/>
                </a:solidFill>
                <a:effectLst/>
              </a:rPr>
              <a:t>              i </a:t>
            </a:r>
            <a:r>
              <a:rPr lang="pl-PL" sz="2400" b="0" dirty="0">
                <a:solidFill>
                  <a:srgbClr val="002060"/>
                </a:solidFill>
                <a:effectLst/>
              </a:rPr>
              <a:t>filmikami, dzięki czemu łatwiej nam przyswoić wiedzę. </a:t>
            </a:r>
            <a:r>
              <a:rPr lang="pl-PL" sz="2400" b="0" dirty="0" smtClean="0">
                <a:solidFill>
                  <a:srgbClr val="002060"/>
                </a:solidFill>
                <a:effectLst/>
              </a:rPr>
              <a:t/>
            </a:r>
            <a:br>
              <a:rPr lang="pl-PL" sz="2400" b="0" dirty="0" smtClean="0">
                <a:solidFill>
                  <a:srgbClr val="002060"/>
                </a:solidFill>
                <a:effectLst/>
              </a:rPr>
            </a:br>
            <a:r>
              <a:rPr lang="pl-PL" sz="2400" b="0" dirty="0" smtClean="0">
                <a:solidFill>
                  <a:srgbClr val="002060"/>
                </a:solidFill>
                <a:effectLst/>
              </a:rPr>
              <a:t>Należą </a:t>
            </a:r>
            <a:r>
              <a:rPr lang="pl-PL" sz="2400" b="0" dirty="0">
                <a:solidFill>
                  <a:srgbClr val="002060"/>
                </a:solidFill>
                <a:effectLst/>
              </a:rPr>
              <a:t>do nich </a:t>
            </a:r>
            <a:r>
              <a:rPr lang="pl-PL" sz="2400" b="0" dirty="0" smtClean="0">
                <a:solidFill>
                  <a:srgbClr val="002060"/>
                </a:solidFill>
                <a:effectLst/>
              </a:rPr>
              <a:t>Internet              i </a:t>
            </a:r>
            <a:r>
              <a:rPr lang="pl-PL" sz="2400" b="0" dirty="0">
                <a:solidFill>
                  <a:srgbClr val="002060"/>
                </a:solidFill>
                <a:effectLst/>
              </a:rPr>
              <a:t>programy </a:t>
            </a:r>
            <a:r>
              <a:rPr lang="pl-PL" sz="2400" b="0" dirty="0" smtClean="0">
                <a:solidFill>
                  <a:srgbClr val="002060"/>
                </a:solidFill>
                <a:effectLst/>
              </a:rPr>
              <a:t>multimedialne.</a:t>
            </a:r>
            <a:r>
              <a:rPr lang="pl-PL" sz="2800" b="0" dirty="0">
                <a:solidFill>
                  <a:srgbClr val="002060"/>
                </a:solidFill>
                <a:effectLst/>
              </a:rPr>
              <a:t/>
            </a:r>
            <a:br>
              <a:rPr lang="pl-PL" sz="2800" b="0" dirty="0">
                <a:solidFill>
                  <a:srgbClr val="002060"/>
                </a:solidFill>
                <a:effectLst/>
              </a:rPr>
            </a:br>
            <a:endParaRPr lang="pl-PL" sz="2800" b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7" name="Obraz 6" descr="Internet wiarygodnym źródłem danych? – 5krokowdozdrowia.p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99555"/>
            <a:ext cx="2952328" cy="22768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064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683568" y="685801"/>
            <a:ext cx="7546032" cy="365759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l-PL" sz="4000" b="1" i="1" dirty="0">
                <a:solidFill>
                  <a:srgbClr val="002060"/>
                </a:solidFill>
              </a:rPr>
              <a:t>„Ten jest najszczęśliwszy </a:t>
            </a:r>
            <a:r>
              <a:rPr lang="pl-PL" sz="4000" b="1" i="1" dirty="0" smtClean="0">
                <a:solidFill>
                  <a:srgbClr val="002060"/>
                </a:solidFill>
              </a:rPr>
              <a:t>           z </a:t>
            </a:r>
            <a:r>
              <a:rPr lang="pl-PL" sz="4000" b="1" i="1" dirty="0">
                <a:solidFill>
                  <a:srgbClr val="002060"/>
                </a:solidFill>
              </a:rPr>
              <a:t>ludzi, któremu nic zapału do ksiąg nie </a:t>
            </a:r>
            <a:r>
              <a:rPr lang="pl-PL" sz="4000" b="1" i="1" dirty="0" smtClean="0">
                <a:solidFill>
                  <a:srgbClr val="002060"/>
                </a:solidFill>
              </a:rPr>
              <a:t>ostudzi.”</a:t>
            </a:r>
            <a:endParaRPr lang="pl-PL" sz="4000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pl-PL" b="1" i="1" dirty="0" smtClean="0">
                <a:solidFill>
                  <a:srgbClr val="002060"/>
                </a:solidFill>
              </a:rPr>
              <a:t>                                                          </a:t>
            </a:r>
          </a:p>
          <a:p>
            <a:pPr marL="45720" indent="0">
              <a:buNone/>
            </a:pPr>
            <a:r>
              <a:rPr lang="pl-PL" sz="2800" b="1" i="1" dirty="0">
                <a:solidFill>
                  <a:srgbClr val="002060"/>
                </a:solidFill>
              </a:rPr>
              <a:t> </a:t>
            </a:r>
            <a:r>
              <a:rPr lang="pl-PL" sz="2800" b="1" i="1" dirty="0" smtClean="0">
                <a:solidFill>
                  <a:srgbClr val="002060"/>
                </a:solidFill>
              </a:rPr>
              <a:t>                                       Jan </a:t>
            </a:r>
            <a:r>
              <a:rPr lang="pl-PL" sz="2800" b="1" i="1" dirty="0">
                <a:solidFill>
                  <a:srgbClr val="002060"/>
                </a:solidFill>
              </a:rPr>
              <a:t>Kasprowicz</a:t>
            </a:r>
            <a:endParaRPr lang="pl-P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73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5289768"/>
          </a:xfrm>
        </p:spPr>
        <p:txBody>
          <a:bodyPr>
            <a:normAutofit/>
          </a:bodyPr>
          <a:lstStyle/>
          <a:p>
            <a:endParaRPr lang="pl-PL" dirty="0">
              <a:solidFill>
                <a:srgbClr val="002060"/>
              </a:solidFill>
              <a:effectLst/>
            </a:endParaRPr>
          </a:p>
          <a:p>
            <a:endParaRPr lang="pl-PL" dirty="0">
              <a:solidFill>
                <a:srgbClr val="002060"/>
              </a:solidFill>
              <a:effectLst/>
            </a:endParaRPr>
          </a:p>
          <a:p>
            <a:pPr marL="45720" indent="0">
              <a:buNone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971600" y="866486"/>
            <a:ext cx="7272808" cy="5019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Źródłem</a:t>
            </a:r>
            <a:r>
              <a:rPr lang="pl-PL" sz="2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informacji</a:t>
            </a:r>
            <a:r>
              <a:rPr lang="pl-PL" sz="2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jest każdy obiekt, z którego czerpane są informacje zaspokajające określone potrzeby informacyjne. Są to zarówno dokumenty, osoby lub instytucje, </a:t>
            </a:r>
            <a:r>
              <a:rPr lang="pl-PL" sz="2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i </a:t>
            </a:r>
            <a:r>
              <a:rPr lang="pl-PL" sz="2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systemy, miejsca, organizacje, spotkania itp., w których powstaje, znajduje się lub jest </a:t>
            </a:r>
            <a:r>
              <a:rPr lang="pl-PL" sz="2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udostępniana</a:t>
            </a:r>
            <a:r>
              <a:rPr lang="pl-PL" sz="2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informacja. </a:t>
            </a:r>
            <a:endParaRPr lang="pl-PL" sz="2400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Takim </a:t>
            </a:r>
            <a:r>
              <a:rPr lang="pl-PL" sz="2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źródłem w bibliotece jest</a:t>
            </a:r>
            <a:r>
              <a:rPr lang="pl-PL" sz="2400" dirty="0">
                <a:solidFill>
                  <a:srgbClr val="00206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np. książka, artykuł w gazecie lub strona internetowa</a:t>
            </a:r>
            <a:r>
              <a:rPr lang="pl-PL" sz="2400" dirty="0" smtClean="0">
                <a:solidFill>
                  <a:srgbClr val="00206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 smtClean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Korzystanie </a:t>
            </a:r>
            <a:r>
              <a:rPr lang="pl-PL" sz="2400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 źródeł informacji wzbogaca naszą wiedzę, pozwala nam rozwijać własne zainteresowania i pasje oraz ukształtować odpowiedni pogląd na sprawę. </a:t>
            </a:r>
            <a:endParaRPr lang="pl-PL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10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29400" cy="55057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pl-PL" sz="3600" b="1" dirty="0" smtClean="0"/>
          </a:p>
          <a:p>
            <a:pPr marL="45720" indent="0">
              <a:buNone/>
            </a:pPr>
            <a:r>
              <a:rPr lang="pl-PL" sz="3600" b="1" dirty="0" smtClean="0">
                <a:solidFill>
                  <a:srgbClr val="002060"/>
                </a:solidFill>
              </a:rPr>
              <a:t>Źródła </a:t>
            </a:r>
            <a:r>
              <a:rPr lang="pl-PL" sz="3600" b="1" dirty="0">
                <a:solidFill>
                  <a:srgbClr val="002060"/>
                </a:solidFill>
              </a:rPr>
              <a:t>informacji w bibliotece</a:t>
            </a:r>
          </a:p>
          <a:p>
            <a:pPr marL="45720" indent="0">
              <a:buNone/>
            </a:pPr>
            <a:r>
              <a:rPr lang="pl-PL" sz="3600" dirty="0">
                <a:solidFill>
                  <a:srgbClr val="002060"/>
                </a:solidFill>
              </a:rPr>
              <a:t>bezpośrednie</a:t>
            </a:r>
          </a:p>
          <a:p>
            <a:pPr marL="45720" indent="0">
              <a:buNone/>
            </a:pPr>
            <a:r>
              <a:rPr lang="pl-PL" sz="3600" dirty="0">
                <a:solidFill>
                  <a:srgbClr val="002060"/>
                </a:solidFill>
              </a:rPr>
              <a:t>pośrednie</a:t>
            </a:r>
          </a:p>
          <a:p>
            <a:pPr marL="45720" indent="0">
              <a:buNone/>
            </a:pPr>
            <a:r>
              <a:rPr lang="pl-PL" sz="3600" dirty="0">
                <a:solidFill>
                  <a:srgbClr val="002060"/>
                </a:solidFill>
              </a:rPr>
              <a:t>elektroniczne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438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quarter" idx="13"/>
          </p:nvPr>
        </p:nvSpPr>
        <p:spPr>
          <a:xfrm>
            <a:off x="1259632" y="908720"/>
            <a:ext cx="6885384" cy="43388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l-PL" sz="2400" b="1" dirty="0">
                <a:solidFill>
                  <a:srgbClr val="002060"/>
                </a:solidFill>
              </a:rPr>
              <a:t>Bezpośrednie źródła informacji</a:t>
            </a:r>
            <a:r>
              <a:rPr lang="pl-PL" sz="2400" dirty="0">
                <a:solidFill>
                  <a:srgbClr val="002060"/>
                </a:solidFill>
              </a:rPr>
              <a:t> zawierają wiadomości z różnych dziedzin </a:t>
            </a:r>
            <a:r>
              <a:rPr lang="pl-PL" sz="2400" dirty="0" smtClean="0">
                <a:solidFill>
                  <a:srgbClr val="002060"/>
                </a:solidFill>
              </a:rPr>
              <a:t>nauki i </a:t>
            </a:r>
            <a:r>
              <a:rPr lang="pl-PL" sz="2400" dirty="0">
                <a:solidFill>
                  <a:srgbClr val="002060"/>
                </a:solidFill>
              </a:rPr>
              <a:t>życia, wyjaśniają znaczenie pojęć, dostarczają bezpośrednio odpowiedzi na postawione pytanie. </a:t>
            </a:r>
            <a:endParaRPr lang="pl-PL" sz="2400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pl-PL" dirty="0">
                <a:solidFill>
                  <a:srgbClr val="002060"/>
                </a:solidFill>
              </a:rPr>
              <a:t/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sz="2400" dirty="0">
                <a:solidFill>
                  <a:srgbClr val="002060"/>
                </a:solidFill>
              </a:rPr>
              <a:t>Należą do nich: słowniki, encyklopedie, leksykony, wydawnictwa albumowe, monografie, przewodniki, poradniki </a:t>
            </a:r>
            <a:r>
              <a:rPr lang="pl-PL" sz="2400" dirty="0" smtClean="0">
                <a:solidFill>
                  <a:srgbClr val="002060"/>
                </a:solidFill>
              </a:rPr>
              <a:t>językowe     i katalogi.</a:t>
            </a:r>
            <a:r>
              <a:rPr lang="pl-PL" sz="2400" dirty="0">
                <a:solidFill>
                  <a:srgbClr val="002060"/>
                </a:solidFill>
              </a:rPr>
              <a:t/>
            </a:r>
            <a:br>
              <a:rPr lang="pl-PL" sz="2400" dirty="0">
                <a:solidFill>
                  <a:srgbClr val="002060"/>
                </a:solidFill>
              </a:rPr>
            </a:br>
            <a:endParaRPr lang="pl-PL" sz="2400" dirty="0">
              <a:solidFill>
                <a:srgbClr val="00206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356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683568" y="476673"/>
            <a:ext cx="8064896" cy="100811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l-PL" b="1" dirty="0">
                <a:solidFill>
                  <a:srgbClr val="002060"/>
                </a:solidFill>
              </a:rPr>
              <a:t>Słownik</a:t>
            </a:r>
            <a:r>
              <a:rPr lang="pl-PL" dirty="0">
                <a:solidFill>
                  <a:srgbClr val="002060"/>
                </a:solidFill>
              </a:rPr>
              <a:t> tworzy zbiór </a:t>
            </a:r>
            <a:r>
              <a:rPr lang="pl-PL" dirty="0" smtClean="0">
                <a:solidFill>
                  <a:srgbClr val="002060"/>
                </a:solidFill>
              </a:rPr>
              <a:t>definicji słów</a:t>
            </a:r>
            <a:r>
              <a:rPr lang="pl-PL" dirty="0">
                <a:solidFill>
                  <a:srgbClr val="002060"/>
                </a:solidFill>
              </a:rPr>
              <a:t> lub wyrażeń </a:t>
            </a:r>
            <a:r>
              <a:rPr lang="pl-PL" dirty="0" smtClean="0">
                <a:solidFill>
                  <a:srgbClr val="002060"/>
                </a:solidFill>
              </a:rPr>
              <a:t>ułożonych       i </a:t>
            </a:r>
            <a:r>
              <a:rPr lang="pl-PL" dirty="0">
                <a:solidFill>
                  <a:srgbClr val="002060"/>
                </a:solidFill>
              </a:rPr>
              <a:t>opracowanych według określonej zasady.</a:t>
            </a:r>
          </a:p>
          <a:p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55118" y="1753845"/>
            <a:ext cx="4608512" cy="4227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b="1" dirty="0" smtClean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Rodzaje </a:t>
            </a:r>
            <a:r>
              <a:rPr lang="pl-PL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słowników</a:t>
            </a:r>
            <a:endParaRPr lang="pl-PL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Słowniki rzeczowe </a:t>
            </a:r>
            <a:r>
              <a:rPr lang="pl-PL" sz="2000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podają informacje encyklopedyczne dotyczące terminów z jednej dziedziny wiedzy</a:t>
            </a:r>
            <a:endParaRPr lang="pl-PL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Słowniki językowe </a:t>
            </a:r>
            <a:r>
              <a:rPr lang="pl-PL" sz="2000" dirty="0" smtClean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zawierają            </a:t>
            </a:r>
            <a:r>
              <a:rPr lang="pl-PL" sz="2000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objaśniają wyrazy istniejące </a:t>
            </a:r>
            <a:r>
              <a:rPr lang="pl-PL" sz="2000" dirty="0" smtClean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w </a:t>
            </a:r>
            <a:r>
              <a:rPr lang="pl-PL" sz="2000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danym języku</a:t>
            </a:r>
            <a:endParaRPr lang="pl-PL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ogólne</a:t>
            </a:r>
            <a:endParaRPr lang="pl-PL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specjalne</a:t>
            </a:r>
            <a:endParaRPr lang="pl-PL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przekładowe</a:t>
            </a:r>
            <a:endParaRPr lang="pl-PL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 descr="Słownik ortograficzny 60000 haseł GREG | NAGRODY SZKOLNE \ Książki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505075"/>
            <a:ext cx="2520280" cy="34955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558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907637"/>
            <a:ext cx="4392488" cy="3240360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 smtClean="0">
                <a:effectLst/>
              </a:rPr>
              <a:t> </a:t>
            </a:r>
            <a:endParaRPr lang="pl-PL" sz="2000" dirty="0">
              <a:effectLst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11560" y="476672"/>
            <a:ext cx="7992888" cy="2031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l-PL" b="1" dirty="0" smtClean="0">
              <a:solidFill>
                <a:srgbClr val="4D5156"/>
              </a:solidFill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 smtClean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Encyklopedia</a:t>
            </a:r>
            <a:r>
              <a:rPr lang="pl-PL" dirty="0" smtClean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kompendium wiedzy zapisane w formie zbioru artykułów hasłowych, złożonych z haseł i tekstów je objaśniających. Hasła są ułożone w pewnym logicznym porządku, zazwyczaj alfabetycznym, dzięki czemu możliwe jest szybkie odnalezienie właściwej informacji. </a:t>
            </a:r>
            <a:endParaRPr lang="pl-PL" dirty="0" smtClean="0">
              <a:solidFill>
                <a:srgbClr val="002060"/>
              </a:solidFill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83568" y="1907637"/>
            <a:ext cx="3528392" cy="85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b="1" dirty="0" smtClean="0">
              <a:solidFill>
                <a:srgbClr val="002060"/>
              </a:solidFill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b="1" dirty="0" smtClean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Rodzaje encyklopedii</a:t>
            </a:r>
            <a:endParaRPr lang="pl-PL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83568" y="2449512"/>
            <a:ext cx="4608512" cy="1944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b="1" dirty="0" smtClean="0"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b="1" dirty="0" smtClean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Ogólne</a:t>
            </a:r>
            <a:r>
              <a:rPr lang="pl-PL" sz="2000" dirty="0" smtClean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zawierają informacje ze wszystkich dziedzin wiedzy</a:t>
            </a:r>
            <a:endParaRPr lang="pl-PL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Specjalne</a:t>
            </a:r>
            <a:r>
              <a:rPr lang="pl-PL" sz="2000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zawierają informacje </a:t>
            </a:r>
            <a:r>
              <a:rPr lang="pl-PL" sz="2000" dirty="0" smtClean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z </a:t>
            </a:r>
            <a:r>
              <a:rPr lang="pl-PL" sz="2000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jednej dziedziny wiedzy.</a:t>
            </a:r>
            <a:endParaRPr lang="pl-PL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Obraz 7" descr="ENCYKLOPEDIA PWN TOM 1-2 Bartłomiej Kaczorowski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1" y="2744727"/>
            <a:ext cx="3024336" cy="3276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481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827584" y="332657"/>
            <a:ext cx="7402016" cy="3888431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pl-PL" b="1" dirty="0" smtClean="0"/>
          </a:p>
          <a:p>
            <a:pPr marL="45720" indent="0">
              <a:buNone/>
            </a:pPr>
            <a:r>
              <a:rPr lang="pl-PL" b="1" dirty="0" smtClean="0">
                <a:solidFill>
                  <a:srgbClr val="002060"/>
                </a:solidFill>
              </a:rPr>
              <a:t>Pośrednie </a:t>
            </a:r>
            <a:r>
              <a:rPr lang="pl-PL" b="1" dirty="0">
                <a:solidFill>
                  <a:srgbClr val="002060"/>
                </a:solidFill>
              </a:rPr>
              <a:t>źródła informacji</a:t>
            </a:r>
            <a:r>
              <a:rPr lang="pl-PL" dirty="0">
                <a:solidFill>
                  <a:srgbClr val="002060"/>
                </a:solidFill>
              </a:rPr>
              <a:t> zawierają wiadomości       o piśmiennictwie, informują o tym w jakim źródle można znaleźć potrzebną informację. Są pośrednikiem między poszukującym </a:t>
            </a:r>
            <a:r>
              <a:rPr lang="pl-PL" dirty="0" smtClean="0">
                <a:solidFill>
                  <a:srgbClr val="002060"/>
                </a:solidFill>
              </a:rPr>
              <a:t>czytelnikiem, </a:t>
            </a:r>
            <a:r>
              <a:rPr lang="pl-PL" dirty="0">
                <a:solidFill>
                  <a:srgbClr val="002060"/>
                </a:solidFill>
              </a:rPr>
              <a:t>a źródłem. Kierują go od opisu bibliograficznego do źródła informacji. Należą do nich: bibliografie, katalogi i kartoteki.</a:t>
            </a:r>
          </a:p>
          <a:p>
            <a:pPr marL="45720" indent="0">
              <a:buNone/>
            </a:pPr>
            <a:endParaRPr lang="pl-PL" b="1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pl-PL" b="1" dirty="0" smtClean="0">
                <a:solidFill>
                  <a:srgbClr val="002060"/>
                </a:solidFill>
              </a:rPr>
              <a:t>Zestawienia </a:t>
            </a:r>
            <a:r>
              <a:rPr lang="pl-PL" b="1" dirty="0">
                <a:solidFill>
                  <a:srgbClr val="002060"/>
                </a:solidFill>
              </a:rPr>
              <a:t>bibliograficzne</a:t>
            </a:r>
            <a:r>
              <a:rPr lang="pl-PL" dirty="0">
                <a:solidFill>
                  <a:srgbClr val="002060"/>
                </a:solidFill>
              </a:rPr>
              <a:t> – wykaz różnych materiałów dotyczących określonego tematu, zebranych i opracowanych w postaci opisów bibliograficznych.</a:t>
            </a:r>
          </a:p>
          <a:p>
            <a:pPr marL="45720" indent="0">
              <a:buNone/>
            </a:pPr>
            <a:endParaRPr lang="pl-PL" dirty="0" smtClean="0"/>
          </a:p>
          <a:p>
            <a:pPr marL="4572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899592" y="3717032"/>
            <a:ext cx="6102424" cy="1644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200" b="1" dirty="0" smtClean="0">
              <a:solidFill>
                <a:srgbClr val="0000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200" b="1" dirty="0" smtClean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Kartoteka</a:t>
            </a:r>
            <a:r>
              <a:rPr lang="pl-PL" sz="2200" dirty="0" smtClean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200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zbiór kart zawierających opisy bibliograficzne </a:t>
            </a:r>
            <a:r>
              <a:rPr lang="pl-PL" sz="2200" dirty="0" smtClean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książek i </a:t>
            </a:r>
            <a:r>
              <a:rPr lang="pl-PL" sz="2200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artykułów z czasopism na określony temat.</a:t>
            </a:r>
            <a:r>
              <a:rPr lang="pl-PL" sz="2200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84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4154800" cy="5760640"/>
          </a:xfrm>
        </p:spPr>
        <p:txBody>
          <a:bodyPr/>
          <a:lstStyle/>
          <a:p>
            <a:pPr marL="182880" indent="0">
              <a:buNone/>
            </a:pPr>
            <a:r>
              <a:rPr lang="pl-PL" sz="1800" dirty="0">
                <a:solidFill>
                  <a:srgbClr val="002060"/>
                </a:solidFill>
                <a:effectLst/>
              </a:rPr>
              <a:t>Katalogi biblioteczne </a:t>
            </a:r>
            <a:r>
              <a:rPr lang="pl-PL" sz="1800" b="0" dirty="0">
                <a:solidFill>
                  <a:srgbClr val="002060"/>
                </a:solidFill>
                <a:effectLst/>
              </a:rPr>
              <a:t>zawierają opisy książek na kartach katalogowych, uporządkowane według określonych zasad należące do jednej biblioteki.  </a:t>
            </a:r>
            <a:br>
              <a:rPr lang="pl-PL" sz="1800" b="0" dirty="0">
                <a:solidFill>
                  <a:srgbClr val="002060"/>
                </a:solidFill>
                <a:effectLst/>
              </a:rPr>
            </a:br>
            <a:r>
              <a:rPr lang="pl-PL" sz="1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pl-PL" sz="1800" b="0" dirty="0" smtClean="0">
                <a:solidFill>
                  <a:srgbClr val="002060"/>
                </a:solidFill>
                <a:effectLst/>
              </a:rPr>
            </a:br>
            <a:r>
              <a:rPr lang="pl-PL" sz="1800" b="0" dirty="0" smtClean="0">
                <a:solidFill>
                  <a:srgbClr val="002060"/>
                </a:solidFill>
                <a:effectLst/>
              </a:rPr>
              <a:t>Należą </a:t>
            </a:r>
            <a:r>
              <a:rPr lang="pl-PL" sz="1800" b="0" dirty="0">
                <a:solidFill>
                  <a:srgbClr val="002060"/>
                </a:solidFill>
                <a:effectLst/>
              </a:rPr>
              <a:t>do nich:</a:t>
            </a:r>
            <a:br>
              <a:rPr lang="pl-PL" sz="1800" b="0" dirty="0">
                <a:solidFill>
                  <a:srgbClr val="002060"/>
                </a:solidFill>
                <a:effectLst/>
              </a:rPr>
            </a:br>
            <a:r>
              <a:rPr lang="pl-PL" sz="1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pl-PL" sz="1800" b="0" dirty="0" smtClean="0">
                <a:solidFill>
                  <a:srgbClr val="002060"/>
                </a:solidFill>
                <a:effectLst/>
              </a:rPr>
            </a:br>
            <a:r>
              <a:rPr lang="pl-PL" sz="1800" dirty="0" smtClean="0">
                <a:solidFill>
                  <a:srgbClr val="002060"/>
                </a:solidFill>
                <a:effectLst/>
              </a:rPr>
              <a:t>katalog alfabetyczny </a:t>
            </a:r>
            <a:r>
              <a:rPr lang="pl-PL" sz="1800" b="0" dirty="0" smtClean="0">
                <a:solidFill>
                  <a:srgbClr val="002060"/>
                </a:solidFill>
                <a:effectLst/>
              </a:rPr>
              <a:t>-</a:t>
            </a:r>
            <a:r>
              <a:rPr lang="pl-PL" sz="1800" dirty="0" smtClean="0">
                <a:solidFill>
                  <a:srgbClr val="002060"/>
                </a:solidFill>
                <a:effectLst/>
              </a:rPr>
              <a:t> </a:t>
            </a:r>
            <a:r>
              <a:rPr lang="pl-PL" sz="1800" b="0" dirty="0">
                <a:solidFill>
                  <a:srgbClr val="002060"/>
                </a:solidFill>
                <a:effectLst/>
              </a:rPr>
              <a:t>gromadzi opisy katalogowe książek ułożone</a:t>
            </a:r>
            <a:br>
              <a:rPr lang="pl-PL" sz="1800" b="0" dirty="0">
                <a:solidFill>
                  <a:srgbClr val="002060"/>
                </a:solidFill>
                <a:effectLst/>
              </a:rPr>
            </a:br>
            <a:r>
              <a:rPr lang="pl-PL" sz="1800" b="0" dirty="0">
                <a:solidFill>
                  <a:srgbClr val="002060"/>
                </a:solidFill>
                <a:effectLst/>
              </a:rPr>
              <a:t>w porządku alfabetycznym według haseł autorskich i tytułowych.</a:t>
            </a:r>
            <a:br>
              <a:rPr lang="pl-PL" sz="1800" b="0" dirty="0">
                <a:solidFill>
                  <a:srgbClr val="002060"/>
                </a:solidFill>
                <a:effectLst/>
              </a:rPr>
            </a:br>
            <a:r>
              <a:rPr lang="pl-PL" sz="1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pl-PL" sz="1800" b="0" dirty="0" smtClean="0">
                <a:solidFill>
                  <a:srgbClr val="002060"/>
                </a:solidFill>
                <a:effectLst/>
              </a:rPr>
            </a:br>
            <a:r>
              <a:rPr lang="pl-PL" sz="1800" dirty="0" smtClean="0">
                <a:solidFill>
                  <a:srgbClr val="002060"/>
                </a:solidFill>
                <a:effectLst/>
              </a:rPr>
              <a:t>katalog </a:t>
            </a:r>
            <a:r>
              <a:rPr lang="pl-PL" sz="1800" dirty="0">
                <a:solidFill>
                  <a:srgbClr val="002060"/>
                </a:solidFill>
                <a:effectLst/>
              </a:rPr>
              <a:t>rzeczowy </a:t>
            </a:r>
            <a:r>
              <a:rPr lang="pl-PL" sz="1800" b="0" dirty="0">
                <a:solidFill>
                  <a:srgbClr val="002060"/>
                </a:solidFill>
                <a:effectLst/>
              </a:rPr>
              <a:t>-</a:t>
            </a:r>
            <a:r>
              <a:rPr lang="pl-PL" sz="1800" dirty="0">
                <a:solidFill>
                  <a:srgbClr val="002060"/>
                </a:solidFill>
                <a:effectLst/>
              </a:rPr>
              <a:t> </a:t>
            </a:r>
            <a:r>
              <a:rPr lang="pl-PL" sz="1800" b="0" dirty="0">
                <a:solidFill>
                  <a:srgbClr val="002060"/>
                </a:solidFill>
                <a:effectLst/>
              </a:rPr>
              <a:t>gromadzi dokumenty biblioteczne według treści – tematów i sposobu ich ujęcia. Z katalogów tych korzystamy kiedy potrafimy określić temat </a:t>
            </a:r>
            <a:r>
              <a:rPr lang="pl-PL" sz="1800" b="0" dirty="0" smtClean="0">
                <a:solidFill>
                  <a:srgbClr val="002060"/>
                </a:solidFill>
                <a:effectLst/>
              </a:rPr>
              <a:t>       (katalog </a:t>
            </a:r>
            <a:r>
              <a:rPr lang="pl-PL" sz="1800" b="0" dirty="0">
                <a:solidFill>
                  <a:srgbClr val="002060"/>
                </a:solidFill>
                <a:effectLst/>
              </a:rPr>
              <a:t>problemowy) lub dziedzinę (katalog systematyczny - UKD).</a:t>
            </a:r>
            <a:r>
              <a:rPr lang="pl-PL" sz="1800" b="0" dirty="0">
                <a:effectLst/>
              </a:rPr>
              <a:t/>
            </a:r>
            <a:br>
              <a:rPr lang="pl-PL" sz="1800" b="0" dirty="0">
                <a:effectLst/>
              </a:rPr>
            </a:br>
            <a:r>
              <a:rPr lang="pl-PL" sz="2400" dirty="0">
                <a:effectLst/>
              </a:rPr>
              <a:t/>
            </a:r>
            <a:br>
              <a:rPr lang="pl-PL" sz="2400" dirty="0">
                <a:effectLst/>
              </a:rPr>
            </a:br>
            <a:r>
              <a:rPr lang="pl-PL" sz="1800" b="0" dirty="0">
                <a:effectLst/>
              </a:rPr>
              <a:t/>
            </a:r>
            <a:br>
              <a:rPr lang="pl-PL" sz="1800" b="0" dirty="0">
                <a:effectLst/>
              </a:rPr>
            </a:br>
            <a:endParaRPr lang="pl-PL" sz="2400" dirty="0">
              <a:solidFill>
                <a:srgbClr val="002060"/>
              </a:solidFill>
            </a:endParaRPr>
          </a:p>
        </p:txBody>
      </p:sp>
      <p:pic>
        <p:nvPicPr>
          <p:cNvPr id="3" name="Obraz 2" descr="Szkoła Podstawowa w Szarowie - Katalog biblioteczny OnLine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420888"/>
            <a:ext cx="3384376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489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Żółtopomarańczowy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249</Words>
  <Application>Microsoft Office PowerPoint</Application>
  <PresentationFormat>Pokaz na ekranie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Trebuchet MS</vt:lpstr>
      <vt:lpstr>Aerodynamiczny</vt:lpstr>
      <vt:lpstr>Źródła informacji          w bibliotece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</vt:lpstr>
      <vt:lpstr>Prezentacja programu PowerPoint</vt:lpstr>
      <vt:lpstr>Katalogi biblioteczne zawierają opisy książek na kartach katalogowych, uporządkowane według określonych zasad należące do jednej biblioteki.    Należą do nich:  katalog alfabetyczny - gromadzi opisy katalogowe książek ułożone w porządku alfabetycznym według haseł autorskich i tytułowych.  katalog rzeczowy - gromadzi dokumenty biblioteczne według treści – tematów i sposobu ich ujęcia. Z katalogów tych korzystamy kiedy potrafimy określić temat        (katalog problemowy) lub dziedzinę (katalog systematyczny - UKD).   </vt:lpstr>
      <vt:lpstr>  Elektroniczne źródła informacji to materiały             w formie cyfrowej. Można je znaleźć przede wszystkim na stronach internetowych. Bardzo często łączą słowo z obrazami               i filmikami, dzięki czemu łatwiej nam przyswoić wiedzę.  Należą do nich Internet              i programy multimedialne.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Werka</dc:creator>
  <cp:lastModifiedBy>Dom</cp:lastModifiedBy>
  <cp:revision>25</cp:revision>
  <dcterms:created xsi:type="dcterms:W3CDTF">2020-03-29T16:18:17Z</dcterms:created>
  <dcterms:modified xsi:type="dcterms:W3CDTF">2020-04-20T20:57:38Z</dcterms:modified>
</cp:coreProperties>
</file>