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02E16-4230-44E5-A13E-55683038F49E}" type="datetimeFigureOut">
              <a:rPr lang="pl-PL" smtClean="0"/>
              <a:t>2020-05-13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25BAE6-05A8-4E85-96E0-CA1922BCA43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4176463" cy="129614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</a:rPr>
              <a:t>Prezentacja dla klasy VI </a:t>
            </a: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1" y="1412777"/>
            <a:ext cx="7920879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>
                <a:solidFill>
                  <a:srgbClr val="C00000"/>
                </a:solidFill>
                <a:effectLst/>
              </a:rPr>
              <a:t> </a:t>
            </a:r>
            <a:r>
              <a:rPr lang="pl-PL" dirty="0">
                <a:solidFill>
                  <a:srgbClr val="C00000"/>
                </a:solidFill>
                <a:effectLst/>
              </a:rPr>
              <a:t>Historia bibliotek</a:t>
            </a:r>
          </a:p>
        </p:txBody>
      </p:sp>
    </p:spTree>
    <p:extLst>
      <p:ext uri="{BB962C8B-B14F-4D97-AF65-F5344CB8AC3E}">
        <p14:creationId xmlns:p14="http://schemas.microsoft.com/office/powerpoint/2010/main" val="1895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76672"/>
            <a:ext cx="77048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dniach 8 – 15 maja 2020 r. obchodzony </a:t>
            </a:r>
            <a:r>
              <a:rPr lang="pl-PL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pl-PL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XVII Ogólnopolski Tydzień Bibliotek pod hasłem „Zasmakuj w bibliotece”</a:t>
            </a: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Plakat Tygodnia Bibliotek 2020 wybrany! | wirtualnywydawca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556792"/>
            <a:ext cx="33843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539552" y="836712"/>
            <a:ext cx="7992888" cy="3474720"/>
          </a:xfrm>
        </p:spPr>
        <p:txBody>
          <a:bodyPr/>
          <a:lstStyle/>
          <a:p>
            <a:pPr marL="45720" indent="0">
              <a:buNone/>
            </a:pPr>
            <a:endParaRPr lang="pl-PL" sz="2400" b="1" dirty="0" smtClean="0"/>
          </a:p>
          <a:p>
            <a:pPr marL="45720" indent="0"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„Jeśli przychodzi mi </a:t>
            </a:r>
            <a:r>
              <a:rPr lang="pl-PL" sz="2800" b="1" dirty="0">
                <a:solidFill>
                  <a:srgbClr val="C00000"/>
                </a:solidFill>
              </a:rPr>
              <a:t>coś z trudem opuszczać, to własną i publiczną bibliotekę. </a:t>
            </a:r>
            <a:r>
              <a:rPr lang="pl-PL" sz="2800" b="1" dirty="0" smtClean="0">
                <a:solidFill>
                  <a:srgbClr val="C00000"/>
                </a:solidFill>
              </a:rPr>
              <a:t>Bez </a:t>
            </a:r>
            <a:r>
              <a:rPr lang="pl-PL" sz="2800" b="1" dirty="0">
                <a:solidFill>
                  <a:srgbClr val="C00000"/>
                </a:solidFill>
              </a:rPr>
              <a:t>książek na świecie popadłbym już dawno </a:t>
            </a:r>
            <a:r>
              <a:rPr lang="pl-PL" sz="2800" b="1" dirty="0" smtClean="0">
                <a:solidFill>
                  <a:srgbClr val="C00000"/>
                </a:solidFill>
              </a:rPr>
              <a:t>                   w </a:t>
            </a:r>
            <a:r>
              <a:rPr lang="pl-PL" sz="2800" b="1" dirty="0">
                <a:solidFill>
                  <a:srgbClr val="C00000"/>
                </a:solidFill>
              </a:rPr>
              <a:t>zwątpienie.”</a:t>
            </a:r>
            <a:endParaRPr lang="pl-PL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pl-PL" sz="2000" b="1" dirty="0" smtClean="0">
                <a:solidFill>
                  <a:srgbClr val="C00000"/>
                </a:solidFill>
              </a:rPr>
              <a:t>                                                                  Artur </a:t>
            </a:r>
            <a:r>
              <a:rPr lang="pl-PL" sz="2000" b="1" dirty="0">
                <a:solidFill>
                  <a:srgbClr val="C00000"/>
                </a:solidFill>
              </a:rPr>
              <a:t>Schopenhauer</a:t>
            </a:r>
            <a:endParaRPr lang="pl-PL" sz="20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pl-PL" b="1" dirty="0">
                <a:solidFill>
                  <a:srgbClr val="C00000"/>
                </a:solidFill>
              </a:rPr>
              <a:t> </a:t>
            </a:r>
            <a:endParaRPr lang="pl-PL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7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08912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800" b="1" dirty="0">
                <a:solidFill>
                  <a:srgbClr val="0070C0"/>
                </a:solidFill>
              </a:rPr>
              <a:t>Biblioteka</a:t>
            </a:r>
            <a:r>
              <a:rPr lang="pl-PL" sz="1800" dirty="0">
                <a:solidFill>
                  <a:srgbClr val="0070C0"/>
                </a:solidFill>
              </a:rPr>
              <a:t> to instytucja kultury, która gromadzi, przechowuje i udostępnia materiały biblioteczne oraz informuje o materiałach bibliotecznych. W innym znaczeniu jest też </a:t>
            </a:r>
            <a:r>
              <a:rPr lang="pl-PL" sz="1800" dirty="0" smtClean="0">
                <a:solidFill>
                  <a:srgbClr val="0070C0"/>
                </a:solidFill>
              </a:rPr>
              <a:t>nazwą samego budynku, pomieszczenia lub mebla zawierającego </a:t>
            </a:r>
            <a:r>
              <a:rPr lang="pl-PL" sz="1800" dirty="0">
                <a:solidFill>
                  <a:srgbClr val="0070C0"/>
                </a:solidFill>
              </a:rPr>
              <a:t>zbiory biblioteczne.</a:t>
            </a:r>
          </a:p>
          <a:p>
            <a:pPr marL="4572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Biblioteki i ich zbiory stanowią dobro narodowe oraz służą zachowaniu dziedzictwa narodowego. W Polsce biblioteki organizują i zapewniają dostęp do zasobów dorobku nauki i kultury polskiej oraz światowej.</a:t>
            </a:r>
          </a:p>
          <a:p>
            <a:pPr marL="4572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Do podstawowych zadań bibliotek należy przechowywanie i ochrona materiałów bibliotecznych, udostępnianie zbiorów, prowadzenie działalności informacyjnej, bibliograficznej, dokumentacyjnej, naukowo-badawczej, wydawniczej, edukacyjnej i popularyzatorskiej.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3" name="Obraz 2" descr="Plik:Wilanow Library Krasinski Palace in Warsaw.JPG – Wikipedi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384376" cy="252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1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7444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1800" b="1" dirty="0" smtClean="0">
                <a:solidFill>
                  <a:srgbClr val="0070C0"/>
                </a:solidFill>
              </a:rPr>
              <a:t>Dzieje </a:t>
            </a:r>
            <a:r>
              <a:rPr lang="pl-PL" sz="1800" b="1" dirty="0">
                <a:solidFill>
                  <a:srgbClr val="0070C0"/>
                </a:solidFill>
              </a:rPr>
              <a:t>bibliotek</a:t>
            </a:r>
            <a:endParaRPr lang="pl-PL" sz="18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Pierwsze biblioteki powstały w Mezopotamii i Egipcie przy świątyniach </a:t>
            </a:r>
            <a:r>
              <a:rPr lang="pl-PL" sz="1800" dirty="0" smtClean="0">
                <a:solidFill>
                  <a:srgbClr val="0070C0"/>
                </a:solidFill>
              </a:rPr>
              <a:t>             i </a:t>
            </a:r>
            <a:r>
              <a:rPr lang="pl-PL" sz="1800" dirty="0">
                <a:solidFill>
                  <a:srgbClr val="0070C0"/>
                </a:solidFill>
              </a:rPr>
              <a:t>w pałacach władców. Najstarsza znana nam biblioteka, pochodząca </a:t>
            </a:r>
            <a:r>
              <a:rPr lang="pl-PL" sz="1800" dirty="0" smtClean="0">
                <a:solidFill>
                  <a:srgbClr val="0070C0"/>
                </a:solidFill>
              </a:rPr>
              <a:t>                z </a:t>
            </a:r>
            <a:r>
              <a:rPr lang="pl-PL" sz="1800" dirty="0">
                <a:solidFill>
                  <a:srgbClr val="0070C0"/>
                </a:solidFill>
              </a:rPr>
              <a:t>VII w. p.n.e., została odkryta w Niniwie, w pałacu asyryjskiego króla </a:t>
            </a:r>
            <a:r>
              <a:rPr lang="pl-PL" sz="1800" dirty="0" err="1">
                <a:solidFill>
                  <a:srgbClr val="0070C0"/>
                </a:solidFill>
              </a:rPr>
              <a:t>Aszurbanipala</a:t>
            </a:r>
            <a:r>
              <a:rPr lang="pl-PL" sz="1800" dirty="0">
                <a:solidFill>
                  <a:srgbClr val="0070C0"/>
                </a:solidFill>
              </a:rPr>
              <a:t>. Wiedział on, że wiedza to potęga, dlatego pragnął ją </a:t>
            </a:r>
            <a:r>
              <a:rPr lang="pl-PL" sz="1800" dirty="0" smtClean="0">
                <a:solidFill>
                  <a:srgbClr val="0070C0"/>
                </a:solidFill>
              </a:rPr>
              <a:t>zdobyć      </a:t>
            </a:r>
            <a:r>
              <a:rPr lang="pl-PL" sz="1800" dirty="0">
                <a:solidFill>
                  <a:srgbClr val="0070C0"/>
                </a:solidFill>
              </a:rPr>
              <a:t>i zabezpieczyć. Sam nie tylko był człowiekiem znającym pismo, ale czytał biegle w różnych </a:t>
            </a:r>
            <a:r>
              <a:rPr lang="pl-PL" sz="1800" dirty="0" smtClean="0">
                <a:solidFill>
                  <a:srgbClr val="0070C0"/>
                </a:solidFill>
              </a:rPr>
              <a:t>językach. </a:t>
            </a:r>
            <a:r>
              <a:rPr lang="pl-PL" sz="1800" dirty="0">
                <a:solidFill>
                  <a:srgbClr val="0070C0"/>
                </a:solidFill>
              </a:rPr>
              <a:t>By zdobyć jak najwięcej wiedzy, wysłał swoich emisariuszy do każdej części królestwa z rozkazem przysłania do swojej siedziby każdej zapisanej tablicy. Ponadto zatrudnił skrybów, którzy przepisywali dla niego teksty. Szczególnie interesowały go wszelkie zapisane proroctwa, zaklęcia i rytuały religijne, które mogły wzmocnić jego i państwo. Dla ugruntowania swojej potęgi założył jedną z największych bibliotek starożytnego świata. Zachowało się z niej ponad 20 tys. glinianych tabliczek zawierających około 900 utworów. </a:t>
            </a:r>
          </a:p>
          <a:p>
            <a:pPr marL="45720" indent="0">
              <a:buNone/>
            </a:pPr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467544" y="4077072"/>
            <a:ext cx="367240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pl-PL" b="1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Biblioteka </a:t>
            </a:r>
            <a:r>
              <a:rPr lang="pl-PL" b="1" dirty="0" err="1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Aszurbanipala</a:t>
            </a:r>
            <a:r>
              <a:rPr lang="pl-PL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stanowi jeden z najstarszych zbiorów </a:t>
            </a:r>
            <a:r>
              <a:rPr lang="pl-PL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bibliotecznych w </a:t>
            </a:r>
            <a:r>
              <a:rPr lang="pl-PL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historii. </a:t>
            </a: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Biblioteka-Aszurbanip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10445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3240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Największą biblioteką świata starożytnego jest</a:t>
            </a:r>
            <a:r>
              <a:rPr lang="pl-PL" sz="1800" b="1" dirty="0">
                <a:solidFill>
                  <a:srgbClr val="0070C0"/>
                </a:solidFill>
              </a:rPr>
              <a:t> Biblioteka Aleksandryjska</a:t>
            </a:r>
            <a:r>
              <a:rPr lang="pl-PL" sz="1800" dirty="0">
                <a:solidFill>
                  <a:srgbClr val="0070C0"/>
                </a:solidFill>
              </a:rPr>
              <a:t>, istniejąca w Aleksandrii, założona przez Ptolemeusza I Sotera. Funkcjonowała ona przy Muzeum Aleksandryjskim w okresie od III wieku p.n.e. do IV wieku n.e. Zorganizowana została na wzór </a:t>
            </a:r>
            <a:r>
              <a:rPr lang="pl-PL" sz="1800" dirty="0" err="1">
                <a:solidFill>
                  <a:srgbClr val="0070C0"/>
                </a:solidFill>
              </a:rPr>
              <a:t>arystotelowskiego</a:t>
            </a:r>
            <a:r>
              <a:rPr lang="pl-PL" sz="1800" dirty="0">
                <a:solidFill>
                  <a:srgbClr val="0070C0"/>
                </a:solidFill>
              </a:rPr>
              <a:t> Liceum i sąsiadowała z Muzeum (czyli domem „muz”, grecką świątynią). </a:t>
            </a:r>
            <a:r>
              <a:rPr lang="pl-PL" sz="1800" dirty="0" smtClean="0">
                <a:solidFill>
                  <a:srgbClr val="0070C0"/>
                </a:solidFill>
              </a:rPr>
              <a:t>      To </a:t>
            </a:r>
            <a:r>
              <a:rPr lang="pl-PL" sz="1800" dirty="0">
                <a:solidFill>
                  <a:srgbClr val="0070C0"/>
                </a:solidFill>
              </a:rPr>
              <a:t>dzięki niej Aleksandria rozkwitła, stając się ośrodkiem </a:t>
            </a:r>
            <a:r>
              <a:rPr lang="pl-PL" sz="1800" dirty="0" smtClean="0">
                <a:solidFill>
                  <a:srgbClr val="0070C0"/>
                </a:solidFill>
              </a:rPr>
              <a:t>kulturalnym            </a:t>
            </a:r>
            <a:r>
              <a:rPr lang="pl-PL" sz="1800" dirty="0">
                <a:solidFill>
                  <a:srgbClr val="0070C0"/>
                </a:solidFill>
              </a:rPr>
              <a:t>i naukowym starożytnego świata. W okresie swojej największej świetności </a:t>
            </a:r>
            <a:r>
              <a:rPr lang="pl-PL" sz="1800" dirty="0" smtClean="0">
                <a:solidFill>
                  <a:srgbClr val="0070C0"/>
                </a:solidFill>
              </a:rPr>
              <a:t>magazynowała 400 </a:t>
            </a:r>
            <a:r>
              <a:rPr lang="pl-PL" sz="1800" dirty="0">
                <a:solidFill>
                  <a:srgbClr val="0070C0"/>
                </a:solidFill>
              </a:rPr>
              <a:t>tys. tekstów. Niestety biblioteka była systematycznie niszczona w okresie podbojów i zmian społecznych. Do jej upadku znacząco przyczynił się Juliusz Cezar. W czasie zdobywania Aleksandrii zapoczątkował pożar portów, który objął też największą bibliotekę starożytnego świata. </a:t>
            </a:r>
          </a:p>
          <a:p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3" name="Obraz 2" descr="XIX-wieczne wyobrażenie Biblioteki Aleksandryjski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02433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5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24936" cy="35283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1800" b="1" dirty="0">
                <a:solidFill>
                  <a:srgbClr val="0070C0"/>
                </a:solidFill>
              </a:rPr>
              <a:t>Biblioteki średniowieczne</a:t>
            </a:r>
            <a:r>
              <a:rPr lang="pl-PL" sz="1800" dirty="0">
                <a:solidFill>
                  <a:srgbClr val="0070C0"/>
                </a:solidFill>
              </a:rPr>
              <a:t> powstały na przełomie V i VI wieku. W tym czasie, starożytne księgozbiory były zaginione, rozproszone i zniszczone. Prekursorem gromadzenia ksiąg jest </a:t>
            </a:r>
            <a:r>
              <a:rPr lang="pl-PL" sz="1800" dirty="0" err="1">
                <a:solidFill>
                  <a:srgbClr val="0070C0"/>
                </a:solidFill>
              </a:rPr>
              <a:t>Teodoryk</a:t>
            </a:r>
            <a:r>
              <a:rPr lang="pl-PL" sz="1800" dirty="0">
                <a:solidFill>
                  <a:srgbClr val="0070C0"/>
                </a:solidFill>
              </a:rPr>
              <a:t> Wielki – król Ostrogotów. Koncentrował się on na gromadzeniu literatury starożytnej, a jednocześnie wspierał współczesnych jemu wydawców i </a:t>
            </a:r>
            <a:r>
              <a:rPr lang="pl-PL" sz="1800" dirty="0" smtClean="0">
                <a:solidFill>
                  <a:srgbClr val="0070C0"/>
                </a:solidFill>
              </a:rPr>
              <a:t>pisarzy. Biblioteki średniowieczne </a:t>
            </a:r>
            <a:r>
              <a:rPr lang="pl-PL" sz="1800" dirty="0">
                <a:solidFill>
                  <a:srgbClr val="0070C0"/>
                </a:solidFill>
              </a:rPr>
              <a:t>powstawały w klasztorach według reguł i zasad zakonnych. Miejscem biblioteki w średniowieczu najczęściej była kościelna </a:t>
            </a:r>
            <a:r>
              <a:rPr lang="pl-PL" sz="1800" dirty="0" smtClean="0">
                <a:solidFill>
                  <a:srgbClr val="0070C0"/>
                </a:solidFill>
              </a:rPr>
              <a:t>zakrystia, w której nie</a:t>
            </a:r>
            <a:r>
              <a:rPr lang="pl-PL" sz="1800" dirty="0">
                <a:solidFill>
                  <a:srgbClr val="0070C0"/>
                </a:solidFill>
              </a:rPr>
              <a:t> </a:t>
            </a:r>
            <a:r>
              <a:rPr lang="pl-PL" sz="1800" dirty="0" smtClean="0">
                <a:solidFill>
                  <a:srgbClr val="0070C0"/>
                </a:solidFill>
              </a:rPr>
              <a:t>tylko przetrzymywano książki, </a:t>
            </a:r>
            <a:r>
              <a:rPr lang="pl-PL" sz="1800" dirty="0">
                <a:solidFill>
                  <a:srgbClr val="0070C0"/>
                </a:solidFill>
              </a:rPr>
              <a:t>ale również spełniało funkcję czytelni. Zadaniem czytelnika było zabieganie o możliwość korzystania z jakiejś </a:t>
            </a:r>
            <a:r>
              <a:rPr lang="pl-PL" sz="1800" dirty="0" smtClean="0">
                <a:solidFill>
                  <a:srgbClr val="0070C0"/>
                </a:solidFill>
              </a:rPr>
              <a:t>książki. W </a:t>
            </a:r>
            <a:r>
              <a:rPr lang="pl-PL" sz="1800" dirty="0">
                <a:solidFill>
                  <a:srgbClr val="0070C0"/>
                </a:solidFill>
              </a:rPr>
              <a:t>średniowieczu wszystkie </a:t>
            </a:r>
            <a:r>
              <a:rPr lang="pl-PL" sz="1800" dirty="0" smtClean="0">
                <a:solidFill>
                  <a:srgbClr val="0070C0"/>
                </a:solidFill>
              </a:rPr>
              <a:t>biblioteki, jakie funkcjonowały, były </a:t>
            </a:r>
            <a:r>
              <a:rPr lang="pl-PL" sz="1800" dirty="0">
                <a:solidFill>
                  <a:srgbClr val="0070C0"/>
                </a:solidFill>
              </a:rPr>
              <a:t>odwiedzane i korzystało z nich niewielu ludzi. Było to </a:t>
            </a:r>
            <a:r>
              <a:rPr lang="pl-PL" sz="1800" dirty="0" smtClean="0">
                <a:solidFill>
                  <a:srgbClr val="0070C0"/>
                </a:solidFill>
              </a:rPr>
              <a:t>przywilejem, a chętnych selekcjonowano. </a:t>
            </a:r>
            <a:r>
              <a:rPr lang="pl-PL" sz="1800" dirty="0">
                <a:solidFill>
                  <a:srgbClr val="0070C0"/>
                </a:solidFill>
              </a:rPr>
              <a:t>Zmiany w tej kwestii nastąpiły wraz z rozwojem oświecenia. Nowa epoka </a:t>
            </a:r>
            <a:r>
              <a:rPr lang="pl-PL" sz="1800" dirty="0" smtClean="0">
                <a:solidFill>
                  <a:srgbClr val="0070C0"/>
                </a:solidFill>
              </a:rPr>
              <a:t>wprowadziła </a:t>
            </a:r>
            <a:r>
              <a:rPr lang="pl-PL" sz="1800" dirty="0">
                <a:solidFill>
                  <a:srgbClr val="0070C0"/>
                </a:solidFill>
              </a:rPr>
              <a:t>powszechny </a:t>
            </a:r>
            <a:r>
              <a:rPr lang="pl-PL" sz="1800" dirty="0" smtClean="0">
                <a:solidFill>
                  <a:srgbClr val="0070C0"/>
                </a:solidFill>
              </a:rPr>
              <a:t>dostęp do </a:t>
            </a:r>
            <a:r>
              <a:rPr lang="pl-PL" sz="1800" dirty="0">
                <a:solidFill>
                  <a:srgbClr val="0070C0"/>
                </a:solidFill>
              </a:rPr>
              <a:t>księgozbiorów. </a:t>
            </a:r>
          </a:p>
          <a:p>
            <a:pPr marL="4572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7" name="Obraz 6" descr="Biblioteki w średniowiecz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29" y="4005064"/>
            <a:ext cx="333375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>
                <a:effectLst/>
              </a:rPr>
              <a:t/>
            </a:r>
            <a:br>
              <a:rPr lang="pl-PL" sz="2000" dirty="0">
                <a:effectLst/>
              </a:rPr>
            </a:b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87624" y="836712"/>
            <a:ext cx="6912768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Rozpowszechnienie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się druku w XV-XVI w. przyczyniło się do powstania licznych bibliotek humanistów, </a:t>
            </a: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królów, możnowładców.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aczęły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powstawać biblioteki mieszczańskie. Okres reformacji natomiast wpłynął na rozwój bibliotek miejskich. W XVII-XVIII wieku niektóre biblioteki np. możnowładców stawały się bibliotekami publicznymi, były szerzej dostępne i ogólnonarodowe. </a:t>
            </a: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W oświeceniu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 instytucjach naukowych zaczęły powstawać pierwsze biblioteki specjalne. W XVIII-XIX wieku, kiedy nastąpił gwałtowny rozwój nauki, zaczęły powstawać biblioteki towarzystw naukowych. W XIX wieku </a:t>
            </a: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początku XX </a:t>
            </a:r>
            <a:r>
              <a:rPr lang="pl-PL" sz="20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wieku, wraz </a:t>
            </a:r>
            <a:r>
              <a:rPr lang="pl-PL" sz="20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upowszechnieniem się nauki biblioteki uzyskały rangę instytucji społeczno-kulturalnych o charakterze publicznym.  </a:t>
            </a:r>
            <a:endParaRPr lang="pl-PL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1761376"/>
          </a:xfrm>
        </p:spPr>
        <p:txBody>
          <a:bodyPr/>
          <a:lstStyle/>
          <a:p>
            <a:pPr marL="45720" indent="0" algn="ctr">
              <a:buNone/>
            </a:pPr>
            <a:r>
              <a:rPr lang="pl-PL" b="1" dirty="0">
                <a:solidFill>
                  <a:srgbClr val="C00000"/>
                </a:solidFill>
              </a:rPr>
              <a:t>Najpiękniejsze biblioteki świata</a:t>
            </a:r>
            <a:endParaRPr lang="pl-PL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pl-PL" sz="2000" dirty="0">
                <a:solidFill>
                  <a:srgbClr val="C00000"/>
                </a:solidFill>
              </a:rPr>
              <a:t>Najbardziej wyjątkowe, imponują wielkością, intrygują, zachwycają wspaniałą architekturą i unikalnym </a:t>
            </a:r>
            <a:r>
              <a:rPr lang="pl-PL" sz="2000" dirty="0" smtClean="0">
                <a:solidFill>
                  <a:srgbClr val="C00000"/>
                </a:solidFill>
              </a:rPr>
              <a:t>wystrojem.       </a:t>
            </a:r>
            <a:r>
              <a:rPr lang="pl-PL" sz="2000" dirty="0">
                <a:solidFill>
                  <a:srgbClr val="C00000"/>
                </a:solidFill>
              </a:rPr>
              <a:t>A oto kilka z nich:</a:t>
            </a:r>
          </a:p>
          <a:p>
            <a:pPr marL="45720" indent="0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5" name="Obraz 4" descr="Stacja-Kultu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2492897"/>
            <a:ext cx="4238625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2452686" y="5589240"/>
            <a:ext cx="435156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Stacja Kultura, Rumia, Polska</a:t>
            </a:r>
            <a:endParaRPr lang="pl-PL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Biblioteka-Kongresu-Stanow-Zjednoczony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540885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364088" y="620688"/>
            <a:ext cx="3096344" cy="166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 smtClean="0">
              <a:solidFill>
                <a:srgbClr val="30302E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Biblioteka </a:t>
            </a:r>
            <a:r>
              <a:rPr lang="pl-PL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Kongresu Stanów Zjednoczonych, Waszyngton, </a:t>
            </a:r>
            <a:r>
              <a:rPr lang="pl-PL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Stany </a:t>
            </a:r>
            <a:r>
              <a:rPr lang="pl-PL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Zjednoczone</a:t>
            </a:r>
            <a:endParaRPr lang="pl-PL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Biblioteka-Escori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54088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5364088" y="4292113"/>
            <a:ext cx="352839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Biblioteka Escorial, </a:t>
            </a:r>
            <a:r>
              <a:rPr lang="pl-PL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Madryt</a:t>
            </a:r>
            <a:r>
              <a:rPr lang="pl-PL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Hiszpania</a:t>
            </a:r>
            <a:endParaRPr lang="pl-PL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367</Words>
  <Application>Microsoft Office PowerPoint</Application>
  <PresentationFormat>Pokaz na ekranie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Aerodynamiczny</vt:lpstr>
      <vt:lpstr> Historia bibliotek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Werka</dc:creator>
  <cp:lastModifiedBy>Dom</cp:lastModifiedBy>
  <cp:revision>33</cp:revision>
  <dcterms:created xsi:type="dcterms:W3CDTF">2020-03-29T16:18:17Z</dcterms:created>
  <dcterms:modified xsi:type="dcterms:W3CDTF">2020-05-13T20:53:43Z</dcterms:modified>
</cp:coreProperties>
</file>