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9" r:id="rId2"/>
    <p:sldId id="318" r:id="rId3"/>
    <p:sldId id="257" r:id="rId4"/>
    <p:sldId id="320" r:id="rId5"/>
    <p:sldId id="309" r:id="rId6"/>
    <p:sldId id="314" r:id="rId7"/>
    <p:sldId id="316" r:id="rId8"/>
    <p:sldId id="260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na Kutyła" initials="JK" lastIdx="2" clrIdx="0">
    <p:extLst>
      <p:ext uri="{19B8F6BF-5375-455C-9EA6-DF929625EA0E}">
        <p15:presenceInfo xmlns:p15="http://schemas.microsoft.com/office/powerpoint/2012/main" userId="2f15875c70dd0d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12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25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7038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63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105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140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566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6578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566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Zawartość z podpisem">
    <p:bg>
      <p:bgPr>
        <a:gradFill flip="none" rotWithShape="1">
          <a:gsLst>
            <a:gs pos="0">
              <a:srgbClr val="FFFFFF"/>
            </a:gs>
            <a:gs pos="40000">
              <a:srgbClr val="FFFFFF"/>
            </a:gs>
            <a:gs pos="100000">
              <a:srgbClr val="C2C2C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kst tytułowy"/>
          <p:cNvSpPr txBox="1">
            <a:spLocks noGrp="1"/>
          </p:cNvSpPr>
          <p:nvPr>
            <p:ph type="title"/>
          </p:nvPr>
        </p:nvSpPr>
        <p:spPr>
          <a:xfrm>
            <a:off x="609600" y="216778"/>
            <a:ext cx="5080000" cy="116205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2000"/>
              </a:lnSpc>
              <a:defRPr sz="2200" b="1" cap="all">
                <a:solidFill>
                  <a:srgbClr val="572314"/>
                </a:solidFill>
                <a:effectLst>
                  <a:outerShdw blurRad="50800" dist="30000" dir="5400000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Tekst tytułowy</a:t>
            </a:r>
          </a:p>
        </p:txBody>
      </p:sp>
      <p:sp>
        <p:nvSpPr>
          <p:cNvPr id="30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406965"/>
            <a:ext cx="5080000" cy="698501"/>
          </a:xfrm>
          <a:prstGeom prst="rect">
            <a:avLst/>
          </a:prstGeom>
        </p:spPr>
        <p:txBody>
          <a:bodyPr/>
          <a:lstStyle>
            <a:lvl1pPr marL="0" indent="45719">
              <a:spcBef>
                <a:spcPts val="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1pPr>
            <a:lvl2pPr marL="0" indent="402336">
              <a:spcBef>
                <a:spcPts val="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2pPr>
            <a:lvl3pPr marL="0" indent="658367">
              <a:spcBef>
                <a:spcPts val="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3pPr>
            <a:lvl4pPr marL="0" indent="923544">
              <a:spcBef>
                <a:spcPts val="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4pPr>
            <a:lvl5pPr marL="0" indent="1115567">
              <a:spcBef>
                <a:spcPts val="0"/>
              </a:spcBef>
              <a:buSzTx/>
              <a:buFontTx/>
              <a:buNone/>
              <a:defRPr sz="1400">
                <a:latin typeface="Gill Sans MT"/>
                <a:ea typeface="Gill Sans MT"/>
                <a:cs typeface="Gill Sans MT"/>
                <a:sym typeface="Gill Sans MT"/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03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618637" y="6512561"/>
            <a:ext cx="342055" cy="26924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B4A688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0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219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405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46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29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21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63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41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25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628C6A1-BC66-42A3-ABB6-B3DE19D1598E}" type="datetimeFigureOut">
              <a:rPr lang="pl-PL" smtClean="0"/>
              <a:t>22.01.2021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0AABEE2-8892-47B0-8828-13A9280EEF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4593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gazeta&#10;&#10;Opis wygenerowany automatycznie">
            <a:extLst>
              <a:ext uri="{FF2B5EF4-FFF2-40B4-BE49-F238E27FC236}">
                <a16:creationId xmlns:a16="http://schemas.microsoft.com/office/drawing/2014/main" id="{1DCAA0C7-D0BC-45E4-AA2D-F7F8FDD9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/>
          <a:stretch/>
        </p:blipFill>
        <p:spPr>
          <a:xfrm>
            <a:off x="2450968" y="514346"/>
            <a:ext cx="4937760" cy="5886429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2" name="Obraz 11" descr="Obraz zawierający tekst, trawa, drzewo, zewnętrzne&#10;&#10;Opis wygenerowany automatycznie">
            <a:extLst>
              <a:ext uri="{FF2B5EF4-FFF2-40B4-BE49-F238E27FC236}">
                <a16:creationId xmlns:a16="http://schemas.microsoft.com/office/drawing/2014/main" id="{56E798E9-013E-4AD8-8B6D-9C601C03F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296" y="399154"/>
            <a:ext cx="4205057" cy="6116814"/>
          </a:xfrm>
          <a:prstGeom prst="rect">
            <a:avLst/>
          </a:prstGeom>
        </p:spPr>
      </p:pic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88CD8907-390D-4080-9EB2-1CA31B644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1975" y="621792"/>
            <a:ext cx="2582943" cy="589417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endParaRPr lang="pl-PL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pl-PL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pl-PL" sz="5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pl-PL" sz="5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pl-PL" sz="1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24.01.</a:t>
            </a:r>
          </a:p>
          <a:p>
            <a:pPr marL="0" indent="0" algn="ctr">
              <a:buNone/>
            </a:pPr>
            <a:r>
              <a:rPr lang="pl-PL" sz="1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r.</a:t>
            </a:r>
            <a:endParaRPr lang="pl-PL" sz="144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pl-PL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ROCZNICA</a:t>
            </a:r>
          </a:p>
          <a:p>
            <a:pPr marL="0" indent="0" algn="ctr">
              <a:buNone/>
            </a:pPr>
            <a:r>
              <a:rPr lang="pl-PL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URODZIN </a:t>
            </a:r>
          </a:p>
          <a:p>
            <a:pPr marL="0" indent="0" algn="ctr">
              <a:buNone/>
            </a:pPr>
            <a:endParaRPr lang="pl-PL" sz="1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pl-PL" sz="11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Tadeusza Zawadzkiego</a:t>
            </a:r>
            <a:br>
              <a:rPr lang="pl-PL" sz="11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„ZOŚKI”</a:t>
            </a:r>
          </a:p>
          <a:p>
            <a:pPr marL="0" indent="0">
              <a:buNone/>
            </a:pPr>
            <a:r>
              <a:rPr lang="pl-PL" sz="1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pl-PL" sz="3200" dirty="0"/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948CCE4A-03B4-4BD5-9187-4512DD682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4" y="485785"/>
            <a:ext cx="1307034" cy="1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88CD8907-390D-4080-9EB2-1CA31B644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93" y="-432619"/>
            <a:ext cx="10282513" cy="254422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pl-PL" sz="500" dirty="0"/>
          </a:p>
          <a:p>
            <a:pPr marL="0" indent="0">
              <a:lnSpc>
                <a:spcPct val="90000"/>
              </a:lnSpc>
              <a:buNone/>
            </a:pPr>
            <a:endParaRPr lang="pl-PL" sz="500" dirty="0"/>
          </a:p>
          <a:p>
            <a:pPr marL="0" indent="0">
              <a:lnSpc>
                <a:spcPct val="90000"/>
              </a:lnSpc>
              <a:buNone/>
            </a:pPr>
            <a:endParaRPr lang="pl-PL" sz="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24.01.2021 r.</a:t>
            </a:r>
            <a:r>
              <a:rPr lang="pl-PL" sz="16000" dirty="0">
                <a:solidFill>
                  <a:schemeClr val="tx1"/>
                </a:solidFill>
              </a:rPr>
              <a:t>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ROCZNICA URODZIN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7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Tadeusza Zawadzkiego „ZOŚKI”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pl-PL" sz="500" dirty="0"/>
          </a:p>
        </p:txBody>
      </p:sp>
      <p:pic>
        <p:nvPicPr>
          <p:cNvPr id="5" name="Symbol zastępczy zawartości 4" descr="Obraz zawierający tekst, gazeta&#10;&#10;Opis wygenerowany automatycznie">
            <a:extLst>
              <a:ext uri="{FF2B5EF4-FFF2-40B4-BE49-F238E27FC236}">
                <a16:creationId xmlns:a16="http://schemas.microsoft.com/office/drawing/2014/main" id="{1DCAA0C7-D0BC-45E4-AA2D-F7F8FDD9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4" b="4"/>
          <a:stretch/>
        </p:blipFill>
        <p:spPr>
          <a:xfrm>
            <a:off x="659875" y="2242925"/>
            <a:ext cx="2749192" cy="298192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2" name="Obraz 11" descr="Obraz zawierający tekst, trawa, drzewo, zewnętrzne&#10;&#10;Opis wygenerowany automatycznie">
            <a:extLst>
              <a:ext uri="{FF2B5EF4-FFF2-40B4-BE49-F238E27FC236}">
                <a16:creationId xmlns:a16="http://schemas.microsoft.com/office/drawing/2014/main" id="{56E798E9-013E-4AD8-8B6D-9C601C03F9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0" r="3" b="17015"/>
          <a:stretch/>
        </p:blipFill>
        <p:spPr>
          <a:xfrm>
            <a:off x="3488951" y="2241470"/>
            <a:ext cx="2749193" cy="298338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" name="Obraz 2" descr="Obraz zawierający tekst, mężczyzna, osoba, pozujący&#10;&#10;Opis wygenerowany automatycznie">
            <a:extLst>
              <a:ext uri="{FF2B5EF4-FFF2-40B4-BE49-F238E27FC236}">
                <a16:creationId xmlns:a16="http://schemas.microsoft.com/office/drawing/2014/main" id="{AEA8A30C-A824-419C-A0B0-1CB841572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9" b="4"/>
          <a:stretch/>
        </p:blipFill>
        <p:spPr>
          <a:xfrm>
            <a:off x="6318029" y="2241470"/>
            <a:ext cx="2749193" cy="2983384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948CCE4A-03B4-4BD5-9187-4512DD6820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r="2015" b="4"/>
          <a:stretch/>
        </p:blipFill>
        <p:spPr>
          <a:xfrm>
            <a:off x="9346624" y="588006"/>
            <a:ext cx="246888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E39F262-31CA-48FB-B6EC-956DDFB3C2A2}"/>
              </a:ext>
            </a:extLst>
          </p:cNvPr>
          <p:cNvSpPr txBox="1"/>
          <p:nvPr/>
        </p:nvSpPr>
        <p:spPr>
          <a:xfrm>
            <a:off x="9147108" y="3994055"/>
            <a:ext cx="2867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highlight>
                  <a:srgbClr val="C80000"/>
                </a:highlight>
              </a:rPr>
              <a:t>  </a:t>
            </a:r>
            <a:r>
              <a:rPr lang="pl-PL" sz="2000" b="1" dirty="0">
                <a:highlight>
                  <a:srgbClr val="C80000"/>
                </a:highlight>
              </a:rPr>
              <a:t>PAMIĘĆ O PATRONIE    </a:t>
            </a:r>
            <a:endParaRPr lang="pl-PL" sz="2000" dirty="0">
              <a:highlight>
                <a:srgbClr val="C80000"/>
              </a:highlight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206062-E17F-4A04-8BEA-0CD331FA5BB6}"/>
              </a:ext>
            </a:extLst>
          </p:cNvPr>
          <p:cNvSpPr txBox="1"/>
          <p:nvPr/>
        </p:nvSpPr>
        <p:spPr>
          <a:xfrm>
            <a:off x="589935" y="5354718"/>
            <a:ext cx="11179278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b="1" i="1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Tadeusz Leon Józef Zawadzki</a:t>
            </a:r>
            <a:r>
              <a:rPr lang="pl-PL" b="0" i="1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, przybrane nazwisko: Tadeusz Zieliński, ps. „Kajman”, „</a:t>
            </a:r>
            <a:r>
              <a:rPr lang="pl-PL" b="0" i="1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Kotwicki</a:t>
            </a:r>
            <a:r>
              <a:rPr lang="pl-PL" b="0" i="1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”, „Lech Pomarańczowy”, „Tadeusz”, „Zośka” – </a:t>
            </a:r>
            <a:r>
              <a:rPr lang="pl-PL" b="0" i="1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instruor</a:t>
            </a:r>
            <a:r>
              <a:rPr lang="pl-PL" b="0" i="1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 harcerski, harcmistrz, podporucznik Armii Krajowej, komendant Grup Szturmowych na terenie Warszawy, jeden z bohaterów książki Aleksandra Kamińskiego „Kamienie na szaniec”.</a:t>
            </a:r>
            <a:endParaRPr lang="pl-PL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2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B86C20-1BE6-4AC1-84DB-DC5D529C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18974"/>
            <a:ext cx="11643360" cy="6420051"/>
          </a:xfrm>
        </p:spPr>
        <p:txBody>
          <a:bodyPr>
            <a:noAutofit/>
          </a:bodyPr>
          <a:lstStyle/>
          <a:p>
            <a:br>
              <a:rPr lang="pl-PL" sz="16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pl-P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 lat temu</a:t>
            </a:r>
            <a:r>
              <a:rPr lang="pl-PL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24 stycznia 1921 r. w Warszawie urodził się </a:t>
            </a:r>
            <a:r>
              <a:rPr lang="pl-PL" sz="1800" b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Tadeusz Zawadzki,</a:t>
            </a:r>
            <a:r>
              <a:rPr lang="pl-PL" sz="1800" b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harcmistrz, ppor. Armii Krajowej, legendarny bohater książki Aleksandra Kamińskiego "Kamienie na szaniec", odznaczony Orderem Virtuti Militari oraz dwukrotnie Krzyżem Walecznych.</a:t>
            </a:r>
            <a:r>
              <a:rPr lang="pl-P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Tadeusz Zawadzki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pseudonim </a:t>
            </a:r>
            <a:r>
              <a:rPr lang="pl-PL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„Zośka"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uczestniczył w wielu akcjach bojowych i dywersyjnych Kedywu KG AK, m.in. w akcji „Wieniec II”- wysadzenia niemieckiego pociągu wojskowego pod Kraśnikiem, w akcji „Bracka” – zbrojnej ewakuacji lokalu konspiracyjnego, a także w słynnej akcji „Arsenał”, w czasie której z rąk Gestapo uwolniono grupę więźniów, wśród nich Jana Bytnara. Poległ 20 sierpnia 1943 r. podczas ataku na niemiecką strażnicę graniczną w </a:t>
            </a:r>
            <a:r>
              <a:rPr lang="pl-PL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Sieczychach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koło Wyszkowa, na granicy między Generalnym Gubernatorstwem a polskimi ziemiami włączonymi do Rzeszy. stał się legendą i symbolem jeszcze za okupacji niemieckiej, a jego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pseudonimem </a:t>
            </a:r>
            <a:r>
              <a:rPr lang="pl-PL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"Zośka</a:t>
            </a:r>
            <a:r>
              <a:rPr lang="pl-PL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nazwano utworzony 1 września 1943 r. batalion harcerski, złożony z członków Grup Szturmowych. Jego 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Odwaga stała się legendarna i była wzorem zarówno dla Szarych Szeregów, 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i dla kolejnych pokoleń, gdyż wszystkie kolejne wychowały się, mając za wzór takich bohaterów 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on. 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Dziś 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wspominamy </a:t>
            </a:r>
            <a:r>
              <a:rPr lang="pl-PL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Tadeusza Zawadzkiego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związku z obchodzoną </a:t>
            </a:r>
            <a:r>
              <a:rPr lang="pl-PL" sz="1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setną rocznicą </a:t>
            </a: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jego urodzin. Gdy poległ miał zaledwie 22 lata. Czytając słowa jego ojca Józefa Zawadzkiego, mamy przed oczami postać młodego chłopca, który od wczesnych lat był mądry, bystry i otwarty na potrzeby innych. </a:t>
            </a:r>
            <a:r>
              <a:rPr lang="pl-PL" sz="1800" i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„Miał od dziecka rzadką właściwość interesowania się wszystkim, co go otaczało, czy były to rzeczy ważne, czy błahe; do wszystkiego się brał, wszystko mu jakoś wychodziło, umiał zawsze być pomocny i przydatny. Pamiętał, co komu może zrobić przyjemność i zawsze starał się to uczynić. Wcześnie odczuwał troski życiowe otoczenia. /…/ W chorobie, w trudnych sytuacjach podczas wojny był nieocenioną pomocą” – </a:t>
            </a:r>
            <a:br>
              <a:rPr lang="pl-PL" sz="1800" i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i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 wspominał Tadeusza pod koniec 1943 r. jego ojciec Józef Zawadzki. („Bohaterowie Kamieni na szaniec </a:t>
            </a:r>
            <a:br>
              <a:rPr lang="pl-PL" sz="1800" i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i="1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świetle dokumentów” Oprac. T. Strzembosz).</a:t>
            </a:r>
            <a:r>
              <a:rPr lang="pl-PL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br>
              <a:rPr lang="pl-PL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75463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E2320B-3E1F-4AE3-9B9A-0220BA16D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471949"/>
            <a:ext cx="9905998" cy="54667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pl-PL" sz="28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pl-PL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marL="0" indent="0" algn="just">
              <a:buNone/>
            </a:pPr>
            <a:endParaRPr lang="pl-PL" sz="28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pl-PL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13 czerwca 1992 </a:t>
            </a:r>
            <a:r>
              <a:rPr lang="pl-PL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roku odbyło się uroczyste nadanie naszej Szkole imienia </a:t>
            </a:r>
            <a:r>
              <a:rPr lang="pl-P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Batalionu „ZOŚKA”</a:t>
            </a:r>
            <a:r>
              <a:rPr lang="pl-PL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bohatera zbiorowego, wywodzącego się z istniejącej w latach okupacji organizacji harcerskiej pod nazwą </a:t>
            </a:r>
            <a:r>
              <a:rPr lang="pl-PL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„Szare Szeregi”</a:t>
            </a:r>
            <a:r>
              <a:rPr lang="pl-PL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dnia dzisiejszego w rolę Szkoły wpisuje się zapoznanie środowiska szkolnego z zagadnieniami dotyczącymi patrona, a także podtrzymywanie współpracy ze </a:t>
            </a:r>
            <a:r>
              <a:rPr lang="pl-P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środowiskiem Batalionu „Zośka”</a:t>
            </a:r>
            <a:r>
              <a:rPr lang="pl-PL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Tradycją naszej Szkoły jest opiekowanie się grobami poległych żołnierzy na cmentarzu Powązkowskim oraz organizowanie wielu uroczystości, w tym Wieczorów Wigilijnych dla środowiska kombatanckiego żołnierzy </a:t>
            </a:r>
            <a:r>
              <a:rPr lang="pl-P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Batalionu</a:t>
            </a:r>
            <a:r>
              <a:rPr lang="pl-PL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„Zośka”</a:t>
            </a:r>
            <a:r>
              <a:rPr lang="pl-PL" sz="2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który z uwagi na obecną sytuację, nie mógł być zorganizowany. Powspominajmy ubiegłe lata…</a:t>
            </a:r>
          </a:p>
          <a:p>
            <a:pPr marL="0" indent="0" algn="just">
              <a:buNone/>
            </a:pPr>
            <a:br>
              <a:rPr lang="pl-P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67578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1" name="Rectangle 110">
            <a:extLst>
              <a:ext uri="{FF2B5EF4-FFF2-40B4-BE49-F238E27FC236}">
                <a16:creationId xmlns:a16="http://schemas.microsoft.com/office/drawing/2014/main" id="{7C809178-18EC-4F14-82C0-293EC9D14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sPOTKANIE Z PANIĄ BARBARĄ WACHOWICZ"/>
          <p:cNvSpPr txBox="1">
            <a:spLocks noGrp="1"/>
          </p:cNvSpPr>
          <p:nvPr>
            <p:ph type="title"/>
          </p:nvPr>
        </p:nvSpPr>
        <p:spPr>
          <a:xfrm>
            <a:off x="1376313" y="4873658"/>
            <a:ext cx="9050919" cy="1357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 sz="1944">
                <a:effectLst>
                  <a:outerShdw blurRad="41148" dist="24300" dir="5400000" rotWithShape="0">
                    <a:srgbClr val="000000">
                      <a:alpha val="3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Maj 2018 r. </a:t>
            </a:r>
            <a:r>
              <a:rPr lang="en-US" sz="30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Lekcja</a:t>
            </a:r>
            <a:r>
              <a:rPr lang="en-US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Historii</a:t>
            </a:r>
            <a:r>
              <a:rPr lang="en-US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 o </a:t>
            </a:r>
            <a:r>
              <a:rPr lang="en-US" sz="30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Naszym</a:t>
            </a:r>
            <a:r>
              <a:rPr lang="en-US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patronie</a:t>
            </a:r>
            <a:r>
              <a:rPr lang="en-US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– </a:t>
            </a:r>
            <a:br>
              <a:rPr lang="en-US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30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000" dirty="0" err="1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spotkanie</a:t>
            </a:r>
            <a:r>
              <a:rPr lang="en-US" sz="30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z </a:t>
            </a:r>
            <a:r>
              <a:rPr lang="en-US" sz="3000" dirty="0" err="1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Panią</a:t>
            </a:r>
            <a:r>
              <a:rPr lang="en-US" sz="30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barbarą</a:t>
            </a:r>
            <a:r>
              <a:rPr lang="en-US" sz="3000" dirty="0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Wachowicz</a:t>
            </a:r>
            <a:endParaRPr lang="en-US" sz="3000" dirty="0">
              <a:solidFill>
                <a:srgbClr val="FF0000"/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CEBB888-6B8C-4496-A86B-C026E60F6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r="4396" b="1"/>
          <a:stretch/>
        </p:blipFill>
        <p:spPr>
          <a:xfrm>
            <a:off x="4574062" y="347105"/>
            <a:ext cx="4088402" cy="4625171"/>
          </a:xfrm>
          <a:prstGeom prst="rect">
            <a:avLst/>
          </a:prstGeom>
        </p:spPr>
      </p:pic>
      <p:pic>
        <p:nvPicPr>
          <p:cNvPr id="5" name="P5163000.JPG" descr="P5163000.JPG">
            <a:extLst>
              <a:ext uri="{FF2B5EF4-FFF2-40B4-BE49-F238E27FC236}">
                <a16:creationId xmlns:a16="http://schemas.microsoft.com/office/drawing/2014/main" id="{689A9FCC-809B-4198-8811-8B8A04D3A8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1547" r="15044" b="1"/>
          <a:stretch/>
        </p:blipFill>
        <p:spPr>
          <a:xfrm>
            <a:off x="204633" y="333216"/>
            <a:ext cx="4213338" cy="4639060"/>
          </a:xfrm>
          <a:prstGeom prst="rect">
            <a:avLst/>
          </a:prstGeom>
        </p:spPr>
      </p:pic>
      <p:pic>
        <p:nvPicPr>
          <p:cNvPr id="13" name="P5162987.JPG" descr="P5162987.JPG">
            <a:extLst>
              <a:ext uri="{FF2B5EF4-FFF2-40B4-BE49-F238E27FC236}">
                <a16:creationId xmlns:a16="http://schemas.microsoft.com/office/drawing/2014/main" id="{1235E54A-A2B2-43BB-9666-A9B2A443D51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8555" y="347104"/>
            <a:ext cx="2994133" cy="46390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394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ŚWIĘTO SZKOŁY"/>
          <p:cNvSpPr txBox="1">
            <a:spLocks noGrp="1"/>
          </p:cNvSpPr>
          <p:nvPr>
            <p:ph type="title"/>
          </p:nvPr>
        </p:nvSpPr>
        <p:spPr>
          <a:xfrm>
            <a:off x="543891" y="-116530"/>
            <a:ext cx="5721242" cy="3208880"/>
          </a:xfrm>
          <a:prstGeom prst="rect">
            <a:avLst/>
          </a:prstGeom>
        </p:spPr>
        <p:txBody>
          <a:bodyPr>
            <a:normAutofit/>
          </a:bodyPr>
          <a:lstStyle>
            <a:lvl1pPr defTabSz="393192">
              <a:defRPr sz="1849" b="1">
                <a:effectLst>
                  <a:outerShdw blurRad="21844" dist="12900" dir="5400000" rotWithShape="0">
                    <a:srgbClr val="000000">
                      <a:alpha val="30000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sz="2800" dirty="0">
                <a:solidFill>
                  <a:schemeClr val="tx1">
                    <a:lumMod val="95000"/>
                  </a:schemeClr>
                </a:solidFill>
                <a:latin typeface="Book Antiqua" panose="02040602050305030304" pitchFamily="18" charset="0"/>
              </a:rPr>
              <a:t>ŚWIĘTO SZKOŁY</a:t>
            </a:r>
            <a:r>
              <a:rPr lang="pl-PL" sz="2800" dirty="0">
                <a:solidFill>
                  <a:schemeClr val="tx1">
                    <a:lumMod val="95000"/>
                  </a:schemeClr>
                </a:solidFill>
                <a:latin typeface="Book Antiqua" panose="02040602050305030304" pitchFamily="18" charset="0"/>
              </a:rPr>
              <a:t> -</a:t>
            </a:r>
            <a:br>
              <a:rPr lang="pl-PL" sz="2800" dirty="0">
                <a:solidFill>
                  <a:schemeClr val="tx1">
                    <a:lumMod val="95000"/>
                  </a:schemeClr>
                </a:solidFill>
                <a:latin typeface="Book Antiqua" panose="02040602050305030304" pitchFamily="18" charset="0"/>
              </a:rPr>
            </a:br>
            <a:r>
              <a:rPr lang="pl-PL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25 - lecie nadania imienia</a:t>
            </a:r>
            <a:br>
              <a:rPr lang="pl-PL" sz="2800" dirty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pl-PL" sz="2800" dirty="0">
                <a:solidFill>
                  <a:srgbClr val="FF0000"/>
                </a:solidFill>
                <a:latin typeface="Book Antiqua" panose="02040602050305030304" pitchFamily="18" charset="0"/>
              </a:rPr>
              <a:t>Naszej Szkole</a:t>
            </a:r>
            <a:endParaRPr sz="2800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58" name="P6083184.JPG" descr="P60831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216" y="2436520"/>
            <a:ext cx="4975553" cy="331703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925F0A0-EB11-4B0E-88A5-CB27FD5CF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33" y="319140"/>
            <a:ext cx="5303651" cy="2974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C375C6-EB80-4FCB-886A-5522255FF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33" y="3399589"/>
            <a:ext cx="5303651" cy="32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9" name="Rectangle 13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7" name="IMG_1698.JPG" descr="IMG_1698.JPG"/>
          <p:cNvPicPr>
            <a:picLocks noChangeAspect="1"/>
          </p:cNvPicPr>
          <p:nvPr/>
        </p:nvPicPr>
        <p:blipFill rotWithShape="1">
          <a:blip r:embed="rId2" cstate="print"/>
          <a:srcRect t="816" r="-3" b="1365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7C07BC1-AB59-4D97-A8E3-696FB55E4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9" b="2158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256A121-646F-4AF0-8B67-CBE7C6D1A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0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04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3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77255715-2860-4043-9EF4-D24FA8A401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</a:blip>
          <a:srcRect/>
          <a:stretch/>
        </p:blipFill>
        <p:spPr>
          <a:xfrm>
            <a:off x="20" y="-2"/>
            <a:ext cx="12191981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4134AC8-58EB-4A78-AA62-E5F964EA6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311" y="867266"/>
            <a:ext cx="5015059" cy="1762812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10 stycznia 2017 r.</a:t>
            </a:r>
            <a:br>
              <a:rPr lang="pl-PL" b="1" dirty="0"/>
            </a:br>
            <a:r>
              <a:rPr lang="pl-PL" b="1" dirty="0">
                <a:solidFill>
                  <a:srgbClr val="C80000"/>
                </a:solidFill>
              </a:rPr>
              <a:t>Wigilia dla środowiska Batalionu „Zośka” </a:t>
            </a:r>
            <a:br>
              <a:rPr lang="pl-PL" b="1" dirty="0"/>
            </a:b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9" name="Freeform: Shape 25">
            <a:extLst>
              <a:ext uri="{FF2B5EF4-FFF2-40B4-BE49-F238E27FC236}">
                <a16:creationId xmlns:a16="http://schemas.microsoft.com/office/drawing/2014/main" id="{5DCD51DF-47F0-4E43-9A0F-6B18888E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C3A14F0E-D552-4FF7-AC38-867EDA6EF7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6123" b="26290"/>
          <a:stretch/>
        </p:blipFill>
        <p:spPr>
          <a:xfrm>
            <a:off x="870090" y="-8618"/>
            <a:ext cx="4572000" cy="3867912"/>
          </a:xfrm>
          <a:custGeom>
            <a:avLst/>
            <a:gdLst/>
            <a:ahLst/>
            <a:cxnLst/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</p:spPr>
      </p:pic>
      <p:sp>
        <p:nvSpPr>
          <p:cNvPr id="40" name="Freeform: Shape 27">
            <a:extLst>
              <a:ext uri="{FF2B5EF4-FFF2-40B4-BE49-F238E27FC236}">
                <a16:creationId xmlns:a16="http://schemas.microsoft.com/office/drawing/2014/main" id="{767CF198-49C5-4D2A-93C6-A7A4D04B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3" descr="Picture 3">
            <a:extLst>
              <a:ext uri="{FF2B5EF4-FFF2-40B4-BE49-F238E27FC236}">
                <a16:creationId xmlns:a16="http://schemas.microsoft.com/office/drawing/2014/main" id="{F5FAF33E-DBCF-4220-B3B6-5E582212E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4650"/>
          <a:stretch/>
        </p:blipFill>
        <p:spPr>
          <a:xfrm>
            <a:off x="870090" y="4405844"/>
            <a:ext cx="4572000" cy="2452159"/>
          </a:xfrm>
          <a:custGeom>
            <a:avLst/>
            <a:gdLst/>
            <a:ahLst/>
            <a:cxnLst/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7940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2">
            <a:extLst>
              <a:ext uri="{FF2B5EF4-FFF2-40B4-BE49-F238E27FC236}">
                <a16:creationId xmlns:a16="http://schemas.microsoft.com/office/drawing/2014/main" id="{11BC6F7F-1397-4F39-A85A-B3D6441FA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siedzi, wewnątrz, osoby&#10;&#10;Opis wygenerowany automatycznie">
            <a:extLst>
              <a:ext uri="{FF2B5EF4-FFF2-40B4-BE49-F238E27FC236}">
                <a16:creationId xmlns:a16="http://schemas.microsoft.com/office/drawing/2014/main" id="{28E63916-8A04-43EF-807E-EC882BF2DF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r="1" b="29500"/>
          <a:stretch/>
        </p:blipFill>
        <p:spPr>
          <a:xfrm>
            <a:off x="191450" y="117150"/>
            <a:ext cx="5820566" cy="2502961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1" name="Obraz 10" descr="Obraz zawierający osoba&#10;&#10;Opis wygenerowany automatycznie">
            <a:extLst>
              <a:ext uri="{FF2B5EF4-FFF2-40B4-BE49-F238E27FC236}">
                <a16:creationId xmlns:a16="http://schemas.microsoft.com/office/drawing/2014/main" id="{642AB6BA-343E-4A34-89AC-3375CD791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" b="3"/>
          <a:stretch/>
        </p:blipFill>
        <p:spPr>
          <a:xfrm>
            <a:off x="155875" y="2845277"/>
            <a:ext cx="2790989" cy="3772475"/>
          </a:xfrm>
          <a:custGeom>
            <a:avLst/>
            <a:gdLst/>
            <a:ahLst/>
            <a:cxnLst/>
            <a:rect l="l" t="t" r="r" b="b"/>
            <a:pathLst>
              <a:path w="2381281" h="3240120">
                <a:moveTo>
                  <a:pt x="0" y="0"/>
                </a:moveTo>
                <a:lnTo>
                  <a:pt x="2381281" y="0"/>
                </a:lnTo>
                <a:lnTo>
                  <a:pt x="2381281" y="3240120"/>
                </a:lnTo>
                <a:lnTo>
                  <a:pt x="167606" y="3240120"/>
                </a:lnTo>
                <a:cubicBezTo>
                  <a:pt x="75040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Obraz 8" descr="Obraz zawierający osoba, wewnątrz, osoby, siedzi&#10;&#10;Opis wygenerowany automatycznie">
            <a:extLst>
              <a:ext uri="{FF2B5EF4-FFF2-40B4-BE49-F238E27FC236}">
                <a16:creationId xmlns:a16="http://schemas.microsoft.com/office/drawing/2014/main" id="{128796B9-3F3A-44B1-9E64-6B6CEC36D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5" r="17258"/>
          <a:stretch/>
        </p:blipFill>
        <p:spPr>
          <a:xfrm>
            <a:off x="3221027" y="2845276"/>
            <a:ext cx="2790989" cy="3772476"/>
          </a:xfrm>
          <a:custGeom>
            <a:avLst/>
            <a:gdLst/>
            <a:ahLst/>
            <a:cxnLst/>
            <a:rect l="l" t="t" r="r" b="b"/>
            <a:pathLst>
              <a:path w="2381281" h="3240120">
                <a:moveTo>
                  <a:pt x="0" y="0"/>
                </a:moveTo>
                <a:lnTo>
                  <a:pt x="2381281" y="0"/>
                </a:lnTo>
                <a:lnTo>
                  <a:pt x="2381281" y="3119948"/>
                </a:lnTo>
                <a:cubicBezTo>
                  <a:pt x="2381281" y="3186317"/>
                  <a:pt x="2306241" y="3240120"/>
                  <a:pt x="2213675" y="3240120"/>
                </a:cubicBezTo>
                <a:lnTo>
                  <a:pt x="0" y="3240120"/>
                </a:ln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D634EBC-6EC7-4A73-A8AF-E87E74CB4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3860" y="5702513"/>
            <a:ext cx="5084189" cy="40535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b="1" dirty="0">
                <a:solidFill>
                  <a:srgbClr val="FF0000"/>
                </a:solidFill>
              </a:rPr>
              <a:t>     </a:t>
            </a:r>
          </a:p>
          <a:p>
            <a:pPr marL="0" indent="0" algn="ctr">
              <a:buNone/>
            </a:pPr>
            <a:r>
              <a:rPr lang="pl-PL" sz="2400" b="1" dirty="0">
                <a:solidFill>
                  <a:schemeClr val="tx1"/>
                </a:solidFill>
              </a:rPr>
              <a:t>1944-2004 </a:t>
            </a:r>
            <a:r>
              <a:rPr lang="pl-PL" sz="2400" b="1" dirty="0">
                <a:solidFill>
                  <a:srgbClr val="C80000"/>
                </a:solidFill>
              </a:rPr>
              <a:t>Obchody 60-lecia naszej szkoły</a:t>
            </a:r>
            <a:endParaRPr lang="en-US" sz="2400" b="1" dirty="0">
              <a:solidFill>
                <a:srgbClr val="C80000"/>
              </a:solidFill>
            </a:endParaRPr>
          </a:p>
        </p:txBody>
      </p:sp>
      <p:pic>
        <p:nvPicPr>
          <p:cNvPr id="17" name="Obraz 16" descr="Obraz zawierający osoba, wewnątrz, sufit, osoby&#10;&#10;Opis wygenerowany automatycznie">
            <a:extLst>
              <a:ext uri="{FF2B5EF4-FFF2-40B4-BE49-F238E27FC236}">
                <a16:creationId xmlns:a16="http://schemas.microsoft.com/office/drawing/2014/main" id="{09AB4779-800D-48FD-8D00-6A0728EBF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75" y="2045809"/>
            <a:ext cx="4876343" cy="3656704"/>
          </a:xfrm>
          <a:prstGeom prst="rect">
            <a:avLst/>
          </a:prstGeom>
        </p:spPr>
      </p:pic>
      <p:pic>
        <p:nvPicPr>
          <p:cNvPr id="3" name="Obraz 2" descr="Obraz zawierający tekst, osoba, stojące, pozujący&#10;&#10;Opis wygenerowany automatycznie">
            <a:extLst>
              <a:ext uri="{FF2B5EF4-FFF2-40B4-BE49-F238E27FC236}">
                <a16:creationId xmlns:a16="http://schemas.microsoft.com/office/drawing/2014/main" id="{46E64A7B-7B14-4E46-973F-17B9F09653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19" y="99966"/>
            <a:ext cx="3864548" cy="275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42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Siat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Siatk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615</Words>
  <Application>Microsoft Office PowerPoint</Application>
  <PresentationFormat>Panoramiczny</PresentationFormat>
  <Paragraphs>39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6" baseType="lpstr">
      <vt:lpstr>Arial</vt:lpstr>
      <vt:lpstr>Arial</vt:lpstr>
      <vt:lpstr>Book Antiqua</vt:lpstr>
      <vt:lpstr>Calibri</vt:lpstr>
      <vt:lpstr>Century Gothic</vt:lpstr>
      <vt:lpstr>Gill Sans MT</vt:lpstr>
      <vt:lpstr>Siatka</vt:lpstr>
      <vt:lpstr>Prezentacja programu PowerPoint</vt:lpstr>
      <vt:lpstr>Prezentacja programu PowerPoint</vt:lpstr>
      <vt:lpstr>                 100 lat temu, 24 stycznia 1921 r. w Warszawie urodził się Tadeusz Zawadzki, harcmistrz, ppor. Armii Krajowej, legendarny bohater książki Aleksandra Kamińskiego "Kamienie na szaniec", odznaczony Orderem Virtuti Militari oraz dwukrotnie Krzyżem Walecznych. Tadeusz Zawadzki pseudonim „Zośka" uczestniczył w wielu akcjach bojowych i dywersyjnych Kedywu KG AK, m.in. w akcji „Wieniec II”- wysadzenia niemieckiego pociągu wojskowego pod Kraśnikiem, w akcji „Bracka” – zbrojnej ewakuacji lokalu konspiracyjnego, a także w słynnej akcji „Arsenał”, w czasie której z rąk Gestapo uwolniono grupę więźniów, wśród nich Jana Bytnara. Poległ 20 sierpnia 1943 r. podczas ataku na niemiecką strażnicę graniczną w Sieczychach koło Wyszkowa, na granicy między Generalnym Gubernatorstwem a polskimi ziemiami włączonymi do Rzeszy. stał się legendą i symbolem jeszcze za okupacji niemieckiej, a jego pseudonimem "Zośka" nazwano utworzony 1 września 1943 r. batalion harcerski, złożony z członków Grup Szturmowych. Jego Odwaga stała się legendarna i była wzorem zarówno dla Szarych Szeregów,  jak i dla kolejnych pokoleń, gdyż wszystkie kolejne wychowały się, mając za wzór takich bohaterów  jak on.               Dziś wspominamy Tadeusza Zawadzkiego w związku z obchodzoną setną rocznicą jego urodzin. Gdy poległ miał zaledwie 22 lata. Czytając słowa jego ojca Józefa Zawadzkiego, mamy przed oczami postać młodego chłopca, który od wczesnych lat był mądry, bystry i otwarty na potrzeby innych. „Miał od dziecka rzadką właściwość interesowania się wszystkim, co go otaczało, czy były to rzeczy ważne, czy błahe; do wszystkiego się brał, wszystko mu jakoś wychodziło, umiał zawsze być pomocny i przydatny. Pamiętał, co komu może zrobić przyjemność i zawsze starał się to uczynić. Wcześnie odczuwał troski życiowe otoczenia. /…/ W chorobie, w trudnych sytuacjach podczas wojny był nieocenioną pomocą” –  tak wspominał Tadeusza pod koniec 1943 r. jego ojciec Józef Zawadzki. („Bohaterowie Kamieni na szaniec  w świetle dokumentów” Oprac. T. Strzembosz).         </vt:lpstr>
      <vt:lpstr>Prezentacja programu PowerPoint</vt:lpstr>
      <vt:lpstr>       Maj 2018 r. Lekcja Historii  o Naszym patronie –   spotkanie z Panią barbarą Wachowicz</vt:lpstr>
      <vt:lpstr>ŚWIĘTO SZKOŁY - 25 - lecie nadania imienia Naszej Szkole</vt:lpstr>
      <vt:lpstr>Prezentacja programu PowerPoint</vt:lpstr>
      <vt:lpstr>10 stycznia 2017 r. Wigilia dla środowiska Batalionu „Zośka” 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Kutyła</dc:creator>
  <cp:lastModifiedBy>Joanna Kutyła</cp:lastModifiedBy>
  <cp:revision>12</cp:revision>
  <dcterms:created xsi:type="dcterms:W3CDTF">2021-01-22T08:56:55Z</dcterms:created>
  <dcterms:modified xsi:type="dcterms:W3CDTF">2021-01-22T12:16:15Z</dcterms:modified>
</cp:coreProperties>
</file>