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2" r:id="rId1"/>
  </p:sldMasterIdLst>
  <p:notesMasterIdLst>
    <p:notesMasterId r:id="rId48"/>
  </p:notesMasterIdLst>
  <p:sldIdLst>
    <p:sldId id="256" r:id="rId2"/>
    <p:sldId id="32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264" r:id="rId13"/>
    <p:sldId id="283" r:id="rId14"/>
    <p:sldId id="266" r:id="rId15"/>
    <p:sldId id="294" r:id="rId16"/>
    <p:sldId id="295" r:id="rId17"/>
    <p:sldId id="313" r:id="rId18"/>
    <p:sldId id="267" r:id="rId19"/>
    <p:sldId id="298" r:id="rId20"/>
    <p:sldId id="297" r:id="rId21"/>
    <p:sldId id="314" r:id="rId22"/>
    <p:sldId id="268" r:id="rId23"/>
    <p:sldId id="316" r:id="rId24"/>
    <p:sldId id="302" r:id="rId25"/>
    <p:sldId id="317" r:id="rId26"/>
    <p:sldId id="300" r:id="rId27"/>
    <p:sldId id="301" r:id="rId28"/>
    <p:sldId id="315" r:id="rId29"/>
    <p:sldId id="309" r:id="rId30"/>
    <p:sldId id="269" r:id="rId31"/>
    <p:sldId id="304" r:id="rId32"/>
    <p:sldId id="319" r:id="rId33"/>
    <p:sldId id="318" r:id="rId34"/>
    <p:sldId id="305" r:id="rId35"/>
    <p:sldId id="310" r:id="rId36"/>
    <p:sldId id="270" r:id="rId37"/>
    <p:sldId id="320" r:id="rId38"/>
    <p:sldId id="307" r:id="rId39"/>
    <p:sldId id="308" r:id="rId40"/>
    <p:sldId id="306" r:id="rId41"/>
    <p:sldId id="273" r:id="rId42"/>
    <p:sldId id="312" r:id="rId43"/>
    <p:sldId id="279" r:id="rId44"/>
    <p:sldId id="282" r:id="rId45"/>
    <p:sldId id="311" r:id="rId46"/>
    <p:sldId id="277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66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6F985-6BCA-4145-AE1F-0A36FDBFE98E}" type="datetimeFigureOut">
              <a:rPr lang="pl-PL" smtClean="0"/>
              <a:t>05.10.2020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95052-DED8-4FB9-9FD3-FE0B817F3292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1EE8-2BDD-4A3A-9704-0F367CA88419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7429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5245-9DA8-4331-9BE4-9512D19BAAFB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2055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2E13-19A4-4906-ABF4-D24EFCEB700F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62398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BD50F-2ECD-48E6-B038-E433C6CBB638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8332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55A9-ACA4-4C0E-8D40-F6D6A7D95E9C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93487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A295-DD01-4AD1-A9EE-13B23C673B10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2129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E8E8-62C4-48E5-969A-33E888F9B8A8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38363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7768E-BEA0-428D-920D-0C8171665A96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0294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26119-408C-40BE-9E4E-21FB936D4A65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4482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FF98-4AF4-4A07-8E38-6DD9E90323B0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8751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31DC-94DF-4BC9-AA01-B0C1FA977BD7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6122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1C59-8513-4D32-90AD-4A15D977C68C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3648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A0EBC-A0A4-4599-8690-030CF0ADBD4F}" type="datetime1">
              <a:rPr lang="pl-PL" smtClean="0"/>
              <a:t>05.10.2020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738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86D5-2ABE-4CCE-80F5-BD422A8B03E0}" type="datetime1">
              <a:rPr lang="pl-PL" smtClean="0"/>
              <a:t>05.10.2020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480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AE86-3C75-4B92-AC3D-1FE9A5AFA436}" type="datetime1">
              <a:rPr lang="pl-PL" smtClean="0"/>
              <a:t>05.10.2020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9766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5462-D7D3-4033-A6BE-717D4BB9853A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3479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FFA75E7D-E29F-4958-A2C5-861F24715240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87726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E04C774-E432-4694-B95C-7CC0BC32E52A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2500AF3-4443-4A17-97D7-D7DB118FD1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893381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944264-691A-4086-AC4A-36433F2FC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582" y="609601"/>
            <a:ext cx="10685318" cy="4024744"/>
          </a:xfrm>
        </p:spPr>
        <p:txBody>
          <a:bodyPr>
            <a:normAutofit/>
          </a:bodyPr>
          <a:lstStyle/>
          <a:p>
            <a:r>
              <a:rPr lang="pl-PL" sz="6000" dirty="0"/>
              <a:t>Technik teleinformatyk</a:t>
            </a:r>
            <a:r>
              <a:rPr lang="pl-PL" sz="5400" dirty="0"/>
              <a:t/>
            </a:r>
            <a:br>
              <a:rPr lang="pl-PL" sz="5400" dirty="0"/>
            </a:br>
            <a:endParaRPr lang="pl-PL" sz="5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6E3CC88F-791F-49B7-A1F4-E341F3638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5150" y="5029200"/>
            <a:ext cx="4914900" cy="1466850"/>
          </a:xfrm>
        </p:spPr>
        <p:txBody>
          <a:bodyPr/>
          <a:lstStyle/>
          <a:p>
            <a:r>
              <a:rPr lang="pl-PL" dirty="0"/>
              <a:t>Zespół szkół łączności</a:t>
            </a:r>
          </a:p>
          <a:p>
            <a:r>
              <a:rPr lang="pl-PL" dirty="0"/>
              <a:t>Al. Stanów Zjednoczonych 24</a:t>
            </a:r>
          </a:p>
          <a:p>
            <a:r>
              <a:rPr lang="pl-PL" dirty="0"/>
              <a:t>Warszawa</a:t>
            </a:r>
          </a:p>
        </p:txBody>
      </p:sp>
      <p:pic>
        <p:nvPicPr>
          <p:cNvPr id="5" name="Grafika 4" descr="Wieża telefonii komórkowej">
            <a:extLst>
              <a:ext uri="{FF2B5EF4-FFF2-40B4-BE49-F238E27FC236}">
                <a16:creationId xmlns:a16="http://schemas.microsoft.com/office/drawing/2014/main" xmlns="" id="{5965EC7B-88D7-4B7C-AD71-F1FA4E2A8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171431" y="310434"/>
            <a:ext cx="914400" cy="914400"/>
          </a:xfrm>
          <a:prstGeom prst="rect">
            <a:avLst/>
          </a:prstGeom>
        </p:spPr>
      </p:pic>
      <p:pic>
        <p:nvPicPr>
          <p:cNvPr id="7" name="Grafika 6" descr="Router bezprzewodowy">
            <a:extLst>
              <a:ext uri="{FF2B5EF4-FFF2-40B4-BE49-F238E27FC236}">
                <a16:creationId xmlns:a16="http://schemas.microsoft.com/office/drawing/2014/main" xmlns="" id="{1C6C3F2B-1AE5-43D1-AC2F-14550912C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2631" y="356851"/>
            <a:ext cx="914400" cy="914400"/>
          </a:xfrm>
          <a:prstGeom prst="rect">
            <a:avLst/>
          </a:prstGeom>
        </p:spPr>
      </p:pic>
      <p:pic>
        <p:nvPicPr>
          <p:cNvPr id="13" name="Grafika 12" descr="Laptop">
            <a:extLst>
              <a:ext uri="{FF2B5EF4-FFF2-40B4-BE49-F238E27FC236}">
                <a16:creationId xmlns:a16="http://schemas.microsoft.com/office/drawing/2014/main" xmlns="" id="{115DA95F-46F2-4845-836E-3E17DE3E58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57031" y="413465"/>
            <a:ext cx="914400" cy="914400"/>
          </a:xfrm>
          <a:prstGeom prst="rect">
            <a:avLst/>
          </a:prstGeom>
        </p:spPr>
      </p:pic>
      <p:pic>
        <p:nvPicPr>
          <p:cNvPr id="1026" name="Picture 2" descr="C:\Users\kasia\Desktop\PROMOCJA\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36578" y="310434"/>
            <a:ext cx="1012480" cy="168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0067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B9294A8-B764-4509-B747-F2FC21177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pl-PL" sz="4000"/>
              <a:t>Systemy transmisji danych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75136A9-49F9-4DA0-A741-F065B0FA09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12F6C7-0423-4B6F-AECE-710C84891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208205-03EE-4EC8-9C34-59270C1880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A8F15F9-D549-4893-92ED-38245486F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Czy wiesz co to jest tor, trakt i system teletransmisyjny?</a:t>
            </a:r>
          </a:p>
          <a:p>
            <a:r>
              <a:rPr lang="pl-PL" dirty="0">
                <a:solidFill>
                  <a:schemeClr val="tx1"/>
                </a:solidFill>
              </a:rPr>
              <a:t>Umiesz wymienić media transmisyjne?</a:t>
            </a:r>
          </a:p>
          <a:p>
            <a:r>
              <a:rPr lang="pl-PL" dirty="0">
                <a:solidFill>
                  <a:schemeClr val="tx1"/>
                </a:solidFill>
              </a:rPr>
              <a:t>Czy wiesz co to jest sygnał deterministyczny?</a:t>
            </a:r>
          </a:p>
          <a:p>
            <a:r>
              <a:rPr lang="pl-PL" dirty="0">
                <a:solidFill>
                  <a:schemeClr val="tx1"/>
                </a:solidFill>
              </a:rPr>
              <a:t>Czy wiesz co to jest system VDSL lub HDSL?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tx1"/>
                </a:solidFill>
              </a:rPr>
              <a:t>	</a:t>
            </a:r>
            <a:r>
              <a:rPr lang="pl-PL" sz="2400" dirty="0" smtClean="0">
                <a:solidFill>
                  <a:srgbClr val="99CCFF"/>
                </a:solidFill>
              </a:rPr>
              <a:t>Na </a:t>
            </a:r>
            <a:r>
              <a:rPr lang="pl-PL" sz="2400" dirty="0">
                <a:solidFill>
                  <a:srgbClr val="99CCFF"/>
                </a:solidFill>
              </a:rPr>
              <a:t>tym przedmiocie nauczysz się wszystkiego </a:t>
            </a:r>
            <a:r>
              <a:rPr lang="pl-PL" sz="2400" dirty="0" smtClean="0">
                <a:solidFill>
                  <a:srgbClr val="99CCFF"/>
                </a:solidFill>
              </a:rPr>
              <a:t/>
            </a:r>
            <a:br>
              <a:rPr lang="pl-PL" sz="2400" dirty="0" smtClean="0">
                <a:solidFill>
                  <a:srgbClr val="99CCFF"/>
                </a:solidFill>
              </a:rPr>
            </a:br>
            <a:r>
              <a:rPr lang="pl-PL" sz="2400" dirty="0" smtClean="0">
                <a:solidFill>
                  <a:srgbClr val="99CCFF"/>
                </a:solidFill>
              </a:rPr>
              <a:t>o </a:t>
            </a:r>
            <a:r>
              <a:rPr lang="pl-PL" sz="2400" dirty="0">
                <a:solidFill>
                  <a:srgbClr val="99CCFF"/>
                </a:solidFill>
              </a:rPr>
              <a:t>systemach transmisji danych </a:t>
            </a:r>
            <a:endParaRPr lang="pl-PL" dirty="0">
              <a:solidFill>
                <a:srgbClr val="99CCFF"/>
              </a:solidFill>
            </a:endParaRP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578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2EE3120-52ED-4CEE-AF76-048CAE39D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pl-PL" sz="4000"/>
              <a:t>Sieci rozległe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75136A9-49F9-4DA0-A741-F065B0FA09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12F6C7-0423-4B6F-AECE-710C84891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208205-03EE-4EC8-9C34-59270C1880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012F229-0B9F-4DED-90FD-4E0F7889A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Na tym przedmiocie nauczysz się między innymi:</a:t>
            </a:r>
          </a:p>
          <a:p>
            <a:pPr>
              <a:buNone/>
            </a:pPr>
            <a:r>
              <a:rPr lang="pl-PL" dirty="0" smtClean="0">
                <a:solidFill>
                  <a:schemeClr val="tx1"/>
                </a:solidFill>
              </a:rPr>
              <a:t>-   Rozróżniać</a:t>
            </a:r>
            <a:r>
              <a:rPr lang="pl-PL" dirty="0">
                <a:solidFill>
                  <a:schemeClr val="tx1"/>
                </a:solidFill>
              </a:rPr>
              <a:t>, dobierać i montować trakty optyczne</a:t>
            </a:r>
          </a:p>
          <a:p>
            <a:pPr>
              <a:buNone/>
            </a:pPr>
            <a:r>
              <a:rPr lang="pl-PL" dirty="0" smtClean="0">
                <a:solidFill>
                  <a:schemeClr val="tx1"/>
                </a:solidFill>
              </a:rPr>
              <a:t>-   Rozróżniać </a:t>
            </a:r>
            <a:r>
              <a:rPr lang="pl-PL" dirty="0">
                <a:solidFill>
                  <a:schemeClr val="tx1"/>
                </a:solidFill>
              </a:rPr>
              <a:t>parametry anten i dobierać odpowiednio do potrzeb konsumenckich</a:t>
            </a:r>
          </a:p>
          <a:p>
            <a:pPr>
              <a:buNone/>
            </a:pPr>
            <a:r>
              <a:rPr lang="pl-PL" dirty="0" smtClean="0">
                <a:solidFill>
                  <a:schemeClr val="tx1"/>
                </a:solidFill>
              </a:rPr>
              <a:t>-   Wykonywać</a:t>
            </a:r>
            <a:r>
              <a:rPr lang="pl-PL" dirty="0">
                <a:solidFill>
                  <a:schemeClr val="tx1"/>
                </a:solidFill>
              </a:rPr>
              <a:t>, konserwować i naprawiać okablowanie miedziane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0901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62164E-4528-40DB-BC26-D6DDE216A0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xmlns="" id="{F30007FA-C6A2-43A0-8045-7016AEF817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B4589D9-E357-4ADC-90BA-762C2D726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PRZEDMIOTY PRAKTYCZNE</a:t>
            </a:r>
          </a:p>
        </p:txBody>
      </p:sp>
      <p:pic>
        <p:nvPicPr>
          <p:cNvPr id="3074" name="Picture 2" descr="C:\Users\kasia\Desktop\PROMOCJA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4906" y="341805"/>
            <a:ext cx="1125133" cy="187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33687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248DE6F-2229-434E-B505-7C3291C32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Rysunek techniczny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6C8F87E-CDCE-40B7-8306-823FE5866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Nauczysz się odczytywać rysunki techniczne</a:t>
            </a:r>
          </a:p>
          <a:p>
            <a:r>
              <a:rPr lang="pl-PL" dirty="0"/>
              <a:t>Rozpoznasz oznaczenia graficzne elementów sieci kablowej, instalacji telewizji satelitarnej i naziemnej</a:t>
            </a:r>
          </a:p>
          <a:p>
            <a:r>
              <a:rPr lang="pl-PL" dirty="0"/>
              <a:t>Będziesz tworzyć rysunki za pomocą specjalistycznego oprogramowania typu CAD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0306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1D55EAC-FC3D-4C16-9F87-80BF77FEE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4348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Pomiary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elektryczne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elektroniczne</a:t>
            </a:r>
            <a:endParaRPr lang="en-US" sz="3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Symbol zastępczy zawartości 4" descr="Obraz zawierający osoba, chłopiec, wewnątrz, stół&#10;&#10;Opis wygenerowany automatycznie">
            <a:extLst>
              <a:ext uri="{FF2B5EF4-FFF2-40B4-BE49-F238E27FC236}">
                <a16:creationId xmlns:a16="http://schemas.microsoft.com/office/drawing/2014/main" xmlns="" id="{CADA133C-188B-49CC-B1B6-EC41C5918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16" b="21668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4136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B0759C6-8486-41BE-9E59-D5DDD0F8B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Obraz zawierający wewnątrz, stół, osoba, siedzi&#10;&#10;Opis wygenerowany automatycznie">
            <a:extLst>
              <a:ext uri="{FF2B5EF4-FFF2-40B4-BE49-F238E27FC236}">
                <a16:creationId xmlns:a16="http://schemas.microsoft.com/office/drawing/2014/main" xmlns="" id="{E6381EC5-79D6-4E71-8C1B-72D0E3508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3599" y="-1"/>
            <a:ext cx="10821543" cy="7220781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0731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EE3A601-CDF8-46D0-B55C-2AA2904B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wewnątrz, stół, mężczyzna&#10;&#10;Opis wygenerowany automatycznie">
            <a:extLst>
              <a:ext uri="{FF2B5EF4-FFF2-40B4-BE49-F238E27FC236}">
                <a16:creationId xmlns:a16="http://schemas.microsoft.com/office/drawing/2014/main" xmlns="" id="{DD470961-DE73-4D81-B91B-1D1600A66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6291" y="-207818"/>
            <a:ext cx="11247583" cy="7505060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027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C48BFFB-05F9-4BCE-B9DB-CFB1029BC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chłopiec, komputer, mężczyzna&#10;&#10;Opis wygenerowany automatycznie">
            <a:extLst>
              <a:ext uri="{FF2B5EF4-FFF2-40B4-BE49-F238E27FC236}">
                <a16:creationId xmlns:a16="http://schemas.microsoft.com/office/drawing/2014/main" xmlns="" id="{B7FD2BA3-6997-400F-A21F-017EA95FA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7220"/>
            <a:ext cx="10749097" cy="7172440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196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5AC05C-89EB-4D5F-9289-0A07F6082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6426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Eksploatacja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urządzeń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systemów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komputerowych</a:t>
            </a:r>
            <a:endParaRPr lang="en-US" sz="3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F8DEA3C7-2C45-4768-85DE-1455709E5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25088" b="22396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1486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xmlns="" id="{2DBD04A8-CA29-4436-857B-1FB4349BF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7355" y="-209550"/>
            <a:ext cx="10850707" cy="7233805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798955A-3C12-4D74-9146-00C051299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pPr algn="ctr"/>
            <a:r>
              <a:rPr lang="pl-PL" sz="2800"/>
              <a:t>Cóż to właściwie jest ten teleinformatyk?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75136A9-49F9-4DA0-A741-F065B0FA09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12F6C7-0423-4B6F-AECE-710C84891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208205-03EE-4EC8-9C34-59270C1880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390667-A938-46FF-A045-476855AD3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W przypadku teleinformatyka kładziony jest większy nacisk na elektrotechnikę, </a:t>
            </a:r>
            <a:r>
              <a:rPr lang="pl-PL" dirty="0" smtClean="0">
                <a:solidFill>
                  <a:schemeClr val="tx1"/>
                </a:solidFill>
              </a:rPr>
              <a:t>elektronikę. </a:t>
            </a:r>
            <a:r>
              <a:rPr lang="pl-PL" dirty="0">
                <a:solidFill>
                  <a:schemeClr val="tx1"/>
                </a:solidFill>
              </a:rPr>
              <a:t>będziesz poznawał budowę komputera, uczył się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o </a:t>
            </a:r>
            <a:r>
              <a:rPr lang="pl-PL" dirty="0">
                <a:solidFill>
                  <a:schemeClr val="tx1"/>
                </a:solidFill>
              </a:rPr>
              <a:t>układach cyfrowych, technikach przesyłania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i </a:t>
            </a:r>
            <a:r>
              <a:rPr lang="pl-PL" dirty="0">
                <a:solidFill>
                  <a:schemeClr val="tx1"/>
                </a:solidFill>
              </a:rPr>
              <a:t>przetwarzania danych, </a:t>
            </a:r>
            <a:r>
              <a:rPr lang="pl-PL" dirty="0" smtClean="0">
                <a:solidFill>
                  <a:schemeClr val="tx1"/>
                </a:solidFill>
              </a:rPr>
              <a:t>konfigurowania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i administrowania siecią teleinformatyczną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W przeciwieństwie do informatyka nie </a:t>
            </a:r>
            <a:r>
              <a:rPr lang="pl-PL" dirty="0">
                <a:solidFill>
                  <a:schemeClr val="tx1"/>
                </a:solidFill>
              </a:rPr>
              <a:t>uczysz się programowania, obsługi oprogramowania biurowego, multimedialnego itd.</a:t>
            </a:r>
          </a:p>
          <a:p>
            <a:r>
              <a:rPr lang="pl-PL" dirty="0">
                <a:solidFill>
                  <a:schemeClr val="tx1"/>
                </a:solidFill>
              </a:rPr>
              <a:t> będziesz projektował sieci, programował </a:t>
            </a:r>
            <a:r>
              <a:rPr lang="pl-PL" dirty="0" smtClean="0">
                <a:solidFill>
                  <a:schemeClr val="tx1"/>
                </a:solidFill>
              </a:rPr>
              <a:t>centrale telefoniczne, modemy itp.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8632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2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1673"/>
            <a:ext cx="10859229" cy="7245928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AC1574-806A-4145-9F4D-25BAAE6F8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sprzęt elektroniczny, komputer, stół&#10;&#10;Opis wygenerowany automatycznie">
            <a:extLst>
              <a:ext uri="{FF2B5EF4-FFF2-40B4-BE49-F238E27FC236}">
                <a16:creationId xmlns:a16="http://schemas.microsoft.com/office/drawing/2014/main" xmlns="" id="{E9AFECCE-CE8C-41FA-98B1-D431D93C4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0700" y="-1"/>
            <a:ext cx="10641724" cy="7100795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8635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A160281-E932-47B3-8334-B51F5726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6634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Montaż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urządzeń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konfiguracja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systemów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sieci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lokalnych</a:t>
            </a:r>
            <a:endParaRPr lang="en-US" sz="3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6" name="Symbol zastępczy zawartości 5" descr="Obraz zawierający osoba, mężczyzna, komputer, stojące&#10;&#10;Opis wygenerowany automatycznie">
            <a:extLst>
              <a:ext uri="{FF2B5EF4-FFF2-40B4-BE49-F238E27FC236}">
                <a16:creationId xmlns:a16="http://schemas.microsoft.com/office/drawing/2014/main" xmlns="" id="{854D6F95-AEC1-4560-B8B8-60CA119DA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77" b="22888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119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632B38A-4F3A-4A6C-9DA1-FB051312F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komputer, mężczyzna&#10;&#10;Opis wygenerowany automatycznie">
            <a:extLst>
              <a:ext uri="{FF2B5EF4-FFF2-40B4-BE49-F238E27FC236}">
                <a16:creationId xmlns:a16="http://schemas.microsoft.com/office/drawing/2014/main" xmlns="" id="{CC4D9A50-1E34-44EB-8619-915B35796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8539" y="-1"/>
            <a:ext cx="10713885" cy="7148945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428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4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66153" y="-270164"/>
            <a:ext cx="10682741" cy="7128164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8E02E9-0C78-4C3C-948D-0F26A32B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mężczyzna, komputer, laptop, stół&#10;&#10;Opis wygenerowany automatycznie">
            <a:extLst>
              <a:ext uri="{FF2B5EF4-FFF2-40B4-BE49-F238E27FC236}">
                <a16:creationId xmlns:a16="http://schemas.microsoft.com/office/drawing/2014/main" xmlns="" id="{D07463D8-628E-4500-A31D-5F5A55B8E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4569" y="-290945"/>
            <a:ext cx="10713884" cy="7148945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6554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DSC_0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43598" y="-124691"/>
            <a:ext cx="10651596" cy="7107382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Obraz zawierający komputer, stół&#10;&#10;Opis wygenerowany automatycznie">
            <a:extLst>
              <a:ext uri="{FF2B5EF4-FFF2-40B4-BE49-F238E27FC236}">
                <a16:creationId xmlns:a16="http://schemas.microsoft.com/office/drawing/2014/main" xmlns="" id="{03CC9564-3974-4032-9448-EF112AAE7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0828" y="0"/>
            <a:ext cx="10651596" cy="7107382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B68907C-44E5-481B-BB1A-129F989F8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sprzęt elektroniczny, komputer, stół, młode&#10;&#10;Opis wygenerowany automatycznie">
            <a:extLst>
              <a:ext uri="{FF2B5EF4-FFF2-40B4-BE49-F238E27FC236}">
                <a16:creationId xmlns:a16="http://schemas.microsoft.com/office/drawing/2014/main" xmlns="" id="{D536C8FB-098B-48C3-BE41-BC14B9069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3598" y="0"/>
            <a:ext cx="10558160" cy="7045036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1658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3F69A4-CC83-445A-A8CE-7ECF3F1C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810491"/>
            <a:ext cx="3844636" cy="5507181"/>
          </a:xfrm>
        </p:spPr>
        <p:txBody>
          <a:bodyPr>
            <a:normAutofit/>
          </a:bodyPr>
          <a:lstStyle/>
          <a:p>
            <a:r>
              <a:rPr lang="pl-PL" sz="3000" dirty="0"/>
              <a:t>Uruchamianie i konfigurowanie sieci komutacyjnych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E9AE1871-99AE-4611-9FEC-A120FFF56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66055" y="-394856"/>
            <a:ext cx="10879283" cy="7252855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0443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62164E-4528-40DB-BC26-D6DDE216A0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xmlns="" id="{F30007FA-C6A2-43A0-8045-7016AEF817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6A966FC-D263-4C78-9505-48CAE102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PRZEDMIOTY TEORETYCZNE</a:t>
            </a:r>
          </a:p>
        </p:txBody>
      </p:sp>
      <p:pic>
        <p:nvPicPr>
          <p:cNvPr id="2050" name="Picture 2" descr="C:\Users\kasia\Desktop\PROMOCJA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3707" y="328926"/>
            <a:ext cx="1159211" cy="19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6667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3F69A4-CC83-445A-A8CE-7ECF3F1C4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4" name="Symbol zastępczy zawartości 3" descr="DSC_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94656"/>
            <a:ext cx="10719446" cy="7152656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3149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0526" y="0"/>
            <a:ext cx="10551474" cy="7040575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619D1E0-B61E-41B5-B4A9-A3BBC6DB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laptop, komputer, osoba, wewnątrz&#10;&#10;Opis wygenerowany automatycznie">
            <a:extLst>
              <a:ext uri="{FF2B5EF4-FFF2-40B4-BE49-F238E27FC236}">
                <a16:creationId xmlns:a16="http://schemas.microsoft.com/office/drawing/2014/main" xmlns="" id="{EFB0A1B2-4D82-4937-A6D7-09DA7DD88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23903" y="-187037"/>
            <a:ext cx="11184975" cy="7463285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975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E8FA595-55B9-4CC6-A296-8D225508E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komputer, krzesło, mężczyzna&#10;&#10;Opis wygenerowany automatycznie">
            <a:extLst>
              <a:ext uri="{FF2B5EF4-FFF2-40B4-BE49-F238E27FC236}">
                <a16:creationId xmlns:a16="http://schemas.microsoft.com/office/drawing/2014/main" xmlns="" id="{2DF501F5-B289-429A-8953-E5ACE6A8C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2545" y="-141272"/>
            <a:ext cx="10769879" cy="7186308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079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4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43598" y="-1"/>
            <a:ext cx="10530598" cy="7026645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47980A9-F53D-4BEB-9E70-EC77C40E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6634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Administrowanie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eksploatacja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sieci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rozległych</a:t>
            </a:r>
            <a:endParaRPr lang="en-US" sz="3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12" name="Symbol zastępczy zawartości 11" descr="Obraz zawierający stół, komputer, mężczyzna, kobieta&#10;&#10;Opis wygenerowany automatycznie">
            <a:extLst>
              <a:ext uri="{FF2B5EF4-FFF2-40B4-BE49-F238E27FC236}">
                <a16:creationId xmlns:a16="http://schemas.microsoft.com/office/drawing/2014/main" xmlns="" id="{53DE9149-4466-41CA-A65E-6A4FC1B08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45" b="15515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2713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47980A9-F53D-4BEB-9E70-EC77C40E0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4" name="Symbol zastępczy zawartości 3" descr="DSC_05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43599" y="0"/>
            <a:ext cx="10842325" cy="7234648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7047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EEF119-0FA6-4353-A42F-80C7C08E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stół, mężczyzna, kobieta&#10;&#10;Opis wygenerowany automatycznie">
            <a:extLst>
              <a:ext uri="{FF2B5EF4-FFF2-40B4-BE49-F238E27FC236}">
                <a16:creationId xmlns:a16="http://schemas.microsoft.com/office/drawing/2014/main" xmlns="" id="{8E8EB77D-E9AA-489E-A11E-98ABA52C9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8539" y="-1"/>
            <a:ext cx="10713885" cy="7148945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0038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5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23903" y="-187036"/>
            <a:ext cx="10558159" cy="7045036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4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66255"/>
            <a:ext cx="10527016" cy="7024255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A6D77DB-ED95-44CD-8AA2-724A307DF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pl-PL" sz="3400"/>
              <a:t>Kompetencje społeczne i praca w zespole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75136A9-49F9-4DA0-A741-F065B0FA09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12F6C7-0423-4B6F-AECE-710C84891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208205-03EE-4EC8-9C34-59270C1880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C6F8A82-E98E-4BF7-8DED-5C15BB08B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Na tym przedmiocie nauczysz się: 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pracy </a:t>
            </a:r>
            <a:r>
              <a:rPr lang="pl-PL" dirty="0">
                <a:solidFill>
                  <a:schemeClr val="tx1"/>
                </a:solidFill>
              </a:rPr>
              <a:t>w zespole </a:t>
            </a:r>
          </a:p>
          <a:p>
            <a:r>
              <a:rPr lang="pl-PL" dirty="0">
                <a:solidFill>
                  <a:schemeClr val="tx1"/>
                </a:solidFill>
              </a:rPr>
              <a:t>podstaw etyki zawodowej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przydziału funkcji </a:t>
            </a:r>
            <a:r>
              <a:rPr lang="pl-PL" dirty="0">
                <a:solidFill>
                  <a:schemeClr val="tx1"/>
                </a:solidFill>
              </a:rPr>
              <a:t>członkom grupy 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określania </a:t>
            </a:r>
            <a:r>
              <a:rPr lang="pl-PL" dirty="0">
                <a:solidFill>
                  <a:schemeClr val="tx1"/>
                </a:solidFill>
              </a:rPr>
              <a:t>i </a:t>
            </a:r>
            <a:r>
              <a:rPr lang="pl-PL" dirty="0" smtClean="0">
                <a:solidFill>
                  <a:schemeClr val="tx1"/>
                </a:solidFill>
              </a:rPr>
              <a:t>egzekwowania czasu </a:t>
            </a:r>
            <a:r>
              <a:rPr lang="pl-PL" dirty="0">
                <a:solidFill>
                  <a:schemeClr val="tx1"/>
                </a:solidFill>
              </a:rPr>
              <a:t>wykonywania zadań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Będziesz umiał przewidzieć skutki i konsekwencje działań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Popracujesz nad kreatywnością i otwartością na zmiany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Poznasz techniki radzenia sobie ze stresem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Przećwiczysz prowadzenie dyskusji i negocjacji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956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11973" y="0"/>
            <a:ext cx="10620451" cy="7086600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30C8C7-2E27-40F3-8E11-762A9F9C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Egzaminy zawodowe/kwalifikacje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F4B1F08-5A8E-4A9B-A0A6-AC89D04A0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INF.07. Montaż i konfiguracja lokalnych sieci komputerowych oraz administrowanie systemami operacyjnymi</a:t>
            </a:r>
          </a:p>
          <a:p>
            <a:r>
              <a:rPr lang="pl-PL" dirty="0"/>
              <a:t>INF.08. Eksploatacja i konfiguracja oraz administrowanie sieciami rozległymi 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776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742BBA-6734-4792-8F90-93A9E670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TU Znajdziesz pracę: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A31C13D-3974-4AFC-9DB7-C1E7536DB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zakłady telekomunikacji,</a:t>
            </a:r>
          </a:p>
          <a:p>
            <a:r>
              <a:rPr lang="pl-PL" dirty="0"/>
              <a:t>zakłady wykonujące montaż sieci i urządzeń telekomunikacyjnych,</a:t>
            </a:r>
          </a:p>
          <a:p>
            <a:r>
              <a:rPr lang="pl-PL" dirty="0"/>
              <a:t>zakłady wytwórcze sprzętu i urządzeń dla telekomunikacji,</a:t>
            </a:r>
          </a:p>
          <a:p>
            <a:r>
              <a:rPr lang="pl-PL" dirty="0"/>
              <a:t>placówki badawczo-rozwojowe i projektowe telekomunikacji,</a:t>
            </a:r>
          </a:p>
          <a:p>
            <a:r>
              <a:rPr lang="pl-PL" dirty="0"/>
              <a:t>instytucje i zakłady posiadające własne sieci oraz systemy łączności,</a:t>
            </a:r>
          </a:p>
          <a:p>
            <a:r>
              <a:rPr lang="pl-PL" dirty="0"/>
              <a:t>zakłady handlu i napraw sprzętu telekomunikacyjnego,</a:t>
            </a:r>
          </a:p>
          <a:p>
            <a:r>
              <a:rPr lang="pl-PL" dirty="0"/>
              <a:t>placówki inspekcji i kontroli urządzeń telekomunikacyjnych.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D1112EA-DB7A-4059-B871-24FED97D5E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85411" y="261484"/>
            <a:ext cx="1209903" cy="98304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E9E51B6-AE98-440F-8951-6527E49947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85411" y="1396929"/>
            <a:ext cx="1209903" cy="121245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C3DDE46-2EE2-4DC8-B77D-E299DAAD1B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85411" y="2783464"/>
            <a:ext cx="1212455" cy="121245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8143F948-5ACE-4D51-AF1C-6D52B7D046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85411" y="4169999"/>
            <a:ext cx="1253762" cy="1044802"/>
          </a:xfrm>
          <a:prstGeom prst="rect">
            <a:avLst/>
          </a:prstGeom>
        </p:spPr>
      </p:pic>
      <p:sp>
        <p:nvSpPr>
          <p:cNvPr id="4098" name="AutoShape 2" descr="Znalezione obrazy dla zapytania upc logo"/>
          <p:cNvSpPr>
            <a:spLocks noChangeAspect="1" noChangeArrowheads="1"/>
          </p:cNvSpPr>
          <p:nvPr/>
        </p:nvSpPr>
        <p:spPr bwMode="auto">
          <a:xfrm>
            <a:off x="155575" y="-2057400"/>
            <a:ext cx="4286250" cy="428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099" name="Picture 3" descr="C:\Users\KDolbniak\Downloads\nowe-logo-up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97272" y="5383369"/>
            <a:ext cx="1255913" cy="902237"/>
          </a:xfrm>
          <a:prstGeom prst="rect">
            <a:avLst/>
          </a:prstGeom>
          <a:noFill/>
        </p:spPr>
      </p:pic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664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690F3EE-0CD1-4520-B020-4E1DF3141C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xmlns="" id="{9EFDE1E9-7FE0-45CA-9DE2-237F77319A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2270840"/>
          </a:xfrm>
          <a:custGeom>
            <a:avLst/>
            <a:gdLst>
              <a:gd name="connsiteX0" fmla="*/ 0 w 12192000"/>
              <a:gd name="connsiteY0" fmla="*/ 0 h 2270840"/>
              <a:gd name="connsiteX1" fmla="*/ 12192000 w 12192000"/>
              <a:gd name="connsiteY1" fmla="*/ 0 h 2270840"/>
              <a:gd name="connsiteX2" fmla="*/ 12192000 w 12192000"/>
              <a:gd name="connsiteY2" fmla="*/ 519831 h 2270840"/>
              <a:gd name="connsiteX3" fmla="*/ 12192000 w 12192000"/>
              <a:gd name="connsiteY3" fmla="*/ 744794 h 2270840"/>
              <a:gd name="connsiteX4" fmla="*/ 12192000 w 12192000"/>
              <a:gd name="connsiteY4" fmla="*/ 1754022 h 2270840"/>
              <a:gd name="connsiteX5" fmla="*/ 11957522 w 12192000"/>
              <a:gd name="connsiteY5" fmla="*/ 1797924 h 2270840"/>
              <a:gd name="connsiteX6" fmla="*/ 11679973 w 12192000"/>
              <a:gd name="connsiteY6" fmla="*/ 1847668 h 2270840"/>
              <a:gd name="connsiteX7" fmla="*/ 11401197 w 12192000"/>
              <a:gd name="connsiteY7" fmla="*/ 1896361 h 2270840"/>
              <a:gd name="connsiteX8" fmla="*/ 11121192 w 12192000"/>
              <a:gd name="connsiteY8" fmla="*/ 1938047 h 2270840"/>
              <a:gd name="connsiteX9" fmla="*/ 10842416 w 12192000"/>
              <a:gd name="connsiteY9" fmla="*/ 1980084 h 2270840"/>
              <a:gd name="connsiteX10" fmla="*/ 10562411 w 12192000"/>
              <a:gd name="connsiteY10" fmla="*/ 2019319 h 2270840"/>
              <a:gd name="connsiteX11" fmla="*/ 10286091 w 12192000"/>
              <a:gd name="connsiteY11" fmla="*/ 2052948 h 2270840"/>
              <a:gd name="connsiteX12" fmla="*/ 10006086 w 12192000"/>
              <a:gd name="connsiteY12" fmla="*/ 2084826 h 2270840"/>
              <a:gd name="connsiteX13" fmla="*/ 9727310 w 12192000"/>
              <a:gd name="connsiteY13" fmla="*/ 2113902 h 2270840"/>
              <a:gd name="connsiteX14" fmla="*/ 9453445 w 12192000"/>
              <a:gd name="connsiteY14" fmla="*/ 2139124 h 2270840"/>
              <a:gd name="connsiteX15" fmla="*/ 9175897 w 12192000"/>
              <a:gd name="connsiteY15" fmla="*/ 2164346 h 2270840"/>
              <a:gd name="connsiteX16" fmla="*/ 8902033 w 12192000"/>
              <a:gd name="connsiteY16" fmla="*/ 2185365 h 2270840"/>
              <a:gd name="connsiteX17" fmla="*/ 8628169 w 12192000"/>
              <a:gd name="connsiteY17" fmla="*/ 2201829 h 2270840"/>
              <a:gd name="connsiteX18" fmla="*/ 8355533 w 12192000"/>
              <a:gd name="connsiteY18" fmla="*/ 2218995 h 2270840"/>
              <a:gd name="connsiteX19" fmla="*/ 8085353 w 12192000"/>
              <a:gd name="connsiteY19" fmla="*/ 2233357 h 2270840"/>
              <a:gd name="connsiteX20" fmla="*/ 7817629 w 12192000"/>
              <a:gd name="connsiteY20" fmla="*/ 2243516 h 2270840"/>
              <a:gd name="connsiteX21" fmla="*/ 7549905 w 12192000"/>
              <a:gd name="connsiteY21" fmla="*/ 2252274 h 2270840"/>
              <a:gd name="connsiteX22" fmla="*/ 7284638 w 12192000"/>
              <a:gd name="connsiteY22" fmla="*/ 2260681 h 2270840"/>
              <a:gd name="connsiteX23" fmla="*/ 7023055 w 12192000"/>
              <a:gd name="connsiteY23" fmla="*/ 2264535 h 2270840"/>
              <a:gd name="connsiteX24" fmla="*/ 6761472 w 12192000"/>
              <a:gd name="connsiteY24" fmla="*/ 2268738 h 2270840"/>
              <a:gd name="connsiteX25" fmla="*/ 6503573 w 12192000"/>
              <a:gd name="connsiteY25" fmla="*/ 2270840 h 2270840"/>
              <a:gd name="connsiteX26" fmla="*/ 6248130 w 12192000"/>
              <a:gd name="connsiteY26" fmla="*/ 2268738 h 2270840"/>
              <a:gd name="connsiteX27" fmla="*/ 5995144 w 12192000"/>
              <a:gd name="connsiteY27" fmla="*/ 2268738 h 2270840"/>
              <a:gd name="connsiteX28" fmla="*/ 5744613 w 12192000"/>
              <a:gd name="connsiteY28" fmla="*/ 2264535 h 2270840"/>
              <a:gd name="connsiteX29" fmla="*/ 5498995 w 12192000"/>
              <a:gd name="connsiteY29" fmla="*/ 2258229 h 2270840"/>
              <a:gd name="connsiteX30" fmla="*/ 5255834 w 12192000"/>
              <a:gd name="connsiteY30" fmla="*/ 2252274 h 2270840"/>
              <a:gd name="connsiteX31" fmla="*/ 5017584 w 12192000"/>
              <a:gd name="connsiteY31" fmla="*/ 2245618 h 2270840"/>
              <a:gd name="connsiteX32" fmla="*/ 4780562 w 12192000"/>
              <a:gd name="connsiteY32" fmla="*/ 2235459 h 2270840"/>
              <a:gd name="connsiteX33" fmla="*/ 4547227 w 12192000"/>
              <a:gd name="connsiteY33" fmla="*/ 2224599 h 2270840"/>
              <a:gd name="connsiteX34" fmla="*/ 4318800 w 12192000"/>
              <a:gd name="connsiteY34" fmla="*/ 2214791 h 2270840"/>
              <a:gd name="connsiteX35" fmla="*/ 3873004 w 12192000"/>
              <a:gd name="connsiteY35" fmla="*/ 2187116 h 2270840"/>
              <a:gd name="connsiteX36" fmla="*/ 3445628 w 12192000"/>
              <a:gd name="connsiteY36" fmla="*/ 2157691 h 2270840"/>
              <a:gd name="connsiteX37" fmla="*/ 3035446 w 12192000"/>
              <a:gd name="connsiteY37" fmla="*/ 2126863 h 2270840"/>
              <a:gd name="connsiteX38" fmla="*/ 2647370 w 12192000"/>
              <a:gd name="connsiteY38" fmla="*/ 2092884 h 2270840"/>
              <a:gd name="connsiteX39" fmla="*/ 2276487 w 12192000"/>
              <a:gd name="connsiteY39" fmla="*/ 2057502 h 2270840"/>
              <a:gd name="connsiteX40" fmla="*/ 1932621 w 12192000"/>
              <a:gd name="connsiteY40" fmla="*/ 2019319 h 2270840"/>
              <a:gd name="connsiteX41" fmla="*/ 1609634 w 12192000"/>
              <a:gd name="connsiteY41" fmla="*/ 1981836 h 2270840"/>
              <a:gd name="connsiteX42" fmla="*/ 1312435 w 12192000"/>
              <a:gd name="connsiteY42" fmla="*/ 1944353 h 2270840"/>
              <a:gd name="connsiteX43" fmla="*/ 1039799 w 12192000"/>
              <a:gd name="connsiteY43" fmla="*/ 1908972 h 2270840"/>
              <a:gd name="connsiteX44" fmla="*/ 797865 w 12192000"/>
              <a:gd name="connsiteY44" fmla="*/ 1875342 h 2270840"/>
              <a:gd name="connsiteX45" fmla="*/ 579265 w 12192000"/>
              <a:gd name="connsiteY45" fmla="*/ 1843464 h 2270840"/>
              <a:gd name="connsiteX46" fmla="*/ 395052 w 12192000"/>
              <a:gd name="connsiteY46" fmla="*/ 1816841 h 2270840"/>
              <a:gd name="connsiteX47" fmla="*/ 240312 w 12192000"/>
              <a:gd name="connsiteY47" fmla="*/ 1791618 h 2270840"/>
              <a:gd name="connsiteX48" fmla="*/ 27853 w 12192000"/>
              <a:gd name="connsiteY48" fmla="*/ 1755537 h 2270840"/>
              <a:gd name="connsiteX49" fmla="*/ 0 w 12192000"/>
              <a:gd name="connsiteY49" fmla="*/ 1750824 h 2270840"/>
              <a:gd name="connsiteX50" fmla="*/ 0 w 12192000"/>
              <a:gd name="connsiteY50" fmla="*/ 744794 h 2270840"/>
              <a:gd name="connsiteX51" fmla="*/ 0 w 12192000"/>
              <a:gd name="connsiteY51" fmla="*/ 519831 h 227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270840">
                <a:moveTo>
                  <a:pt x="0" y="0"/>
                </a:moveTo>
                <a:lnTo>
                  <a:pt x="12192000" y="0"/>
                </a:lnTo>
                <a:lnTo>
                  <a:pt x="12192000" y="519831"/>
                </a:lnTo>
                <a:lnTo>
                  <a:pt x="12192000" y="744794"/>
                </a:lnTo>
                <a:lnTo>
                  <a:pt x="12192000" y="1754022"/>
                </a:lnTo>
                <a:lnTo>
                  <a:pt x="11957522" y="1797924"/>
                </a:lnTo>
                <a:lnTo>
                  <a:pt x="11679973" y="1847668"/>
                </a:lnTo>
                <a:lnTo>
                  <a:pt x="11401197" y="1896361"/>
                </a:lnTo>
                <a:lnTo>
                  <a:pt x="11121192" y="1938047"/>
                </a:lnTo>
                <a:lnTo>
                  <a:pt x="10842416" y="1980084"/>
                </a:lnTo>
                <a:lnTo>
                  <a:pt x="10562411" y="2019319"/>
                </a:lnTo>
                <a:lnTo>
                  <a:pt x="10286091" y="2052948"/>
                </a:lnTo>
                <a:lnTo>
                  <a:pt x="10006086" y="2084826"/>
                </a:lnTo>
                <a:lnTo>
                  <a:pt x="9727310" y="2113902"/>
                </a:lnTo>
                <a:lnTo>
                  <a:pt x="9453445" y="2139124"/>
                </a:lnTo>
                <a:lnTo>
                  <a:pt x="9175897" y="2164346"/>
                </a:lnTo>
                <a:lnTo>
                  <a:pt x="8902033" y="2185365"/>
                </a:lnTo>
                <a:lnTo>
                  <a:pt x="8628169" y="2201829"/>
                </a:lnTo>
                <a:lnTo>
                  <a:pt x="8355533" y="2218995"/>
                </a:lnTo>
                <a:lnTo>
                  <a:pt x="8085353" y="2233357"/>
                </a:lnTo>
                <a:lnTo>
                  <a:pt x="7817629" y="2243516"/>
                </a:lnTo>
                <a:lnTo>
                  <a:pt x="7549905" y="2252274"/>
                </a:lnTo>
                <a:lnTo>
                  <a:pt x="7284638" y="2260681"/>
                </a:lnTo>
                <a:lnTo>
                  <a:pt x="7023055" y="2264535"/>
                </a:lnTo>
                <a:lnTo>
                  <a:pt x="6761472" y="2268738"/>
                </a:lnTo>
                <a:lnTo>
                  <a:pt x="6503573" y="2270840"/>
                </a:lnTo>
                <a:lnTo>
                  <a:pt x="6248130" y="2268738"/>
                </a:lnTo>
                <a:lnTo>
                  <a:pt x="5995144" y="2268738"/>
                </a:lnTo>
                <a:lnTo>
                  <a:pt x="5744613" y="2264535"/>
                </a:lnTo>
                <a:lnTo>
                  <a:pt x="5498995" y="2258229"/>
                </a:lnTo>
                <a:lnTo>
                  <a:pt x="5255834" y="2252274"/>
                </a:lnTo>
                <a:lnTo>
                  <a:pt x="5017584" y="2245618"/>
                </a:lnTo>
                <a:lnTo>
                  <a:pt x="4780562" y="2235459"/>
                </a:lnTo>
                <a:lnTo>
                  <a:pt x="4547227" y="2224599"/>
                </a:lnTo>
                <a:lnTo>
                  <a:pt x="4318800" y="2214791"/>
                </a:lnTo>
                <a:lnTo>
                  <a:pt x="3873004" y="2187116"/>
                </a:lnTo>
                <a:lnTo>
                  <a:pt x="3445628" y="2157691"/>
                </a:lnTo>
                <a:lnTo>
                  <a:pt x="3035446" y="2126863"/>
                </a:lnTo>
                <a:lnTo>
                  <a:pt x="2647370" y="2092884"/>
                </a:lnTo>
                <a:lnTo>
                  <a:pt x="2276487" y="2057502"/>
                </a:lnTo>
                <a:lnTo>
                  <a:pt x="1932621" y="2019319"/>
                </a:lnTo>
                <a:lnTo>
                  <a:pt x="1609634" y="1981836"/>
                </a:lnTo>
                <a:lnTo>
                  <a:pt x="1312435" y="1944353"/>
                </a:lnTo>
                <a:lnTo>
                  <a:pt x="1039799" y="1908972"/>
                </a:lnTo>
                <a:lnTo>
                  <a:pt x="797865" y="1875342"/>
                </a:lnTo>
                <a:lnTo>
                  <a:pt x="579265" y="1843464"/>
                </a:lnTo>
                <a:lnTo>
                  <a:pt x="395052" y="1816841"/>
                </a:lnTo>
                <a:lnTo>
                  <a:pt x="240312" y="1791618"/>
                </a:lnTo>
                <a:lnTo>
                  <a:pt x="27853" y="1755537"/>
                </a:lnTo>
                <a:lnTo>
                  <a:pt x="0" y="1750824"/>
                </a:lnTo>
                <a:lnTo>
                  <a:pt x="0" y="744794"/>
                </a:lnTo>
                <a:lnTo>
                  <a:pt x="0" y="519831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CF40BF9-0CAB-4784-A786-036D02BE2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73480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Będziesz pracować na stanowisku:</a:t>
            </a:r>
            <a:br>
              <a:rPr lang="pl-PL" dirty="0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A112D25-4811-4F2B-9852-2394458F4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 numCol="2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400"/>
              <a:t>technika eksploatacji sieci telekomunikacyjnej,</a:t>
            </a:r>
          </a:p>
          <a:p>
            <a:pPr>
              <a:lnSpc>
                <a:spcPct val="90000"/>
              </a:lnSpc>
            </a:pPr>
            <a:r>
              <a:rPr lang="pl-PL" sz="1400"/>
              <a:t>technika eksploatacji urządzeń końcowych,</a:t>
            </a:r>
          </a:p>
          <a:p>
            <a:pPr>
              <a:lnSpc>
                <a:spcPct val="90000"/>
              </a:lnSpc>
            </a:pPr>
            <a:r>
              <a:rPr lang="pl-PL" sz="1400"/>
              <a:t>technika eksploatacji urządzeń i sieci komputerowych,</a:t>
            </a:r>
          </a:p>
          <a:p>
            <a:pPr>
              <a:lnSpc>
                <a:spcPct val="90000"/>
              </a:lnSpc>
            </a:pPr>
            <a:r>
              <a:rPr lang="pl-PL" sz="1400"/>
              <a:t>technika systemów pomiarowych,</a:t>
            </a:r>
          </a:p>
          <a:p>
            <a:pPr>
              <a:lnSpc>
                <a:spcPct val="90000"/>
              </a:lnSpc>
            </a:pPr>
            <a:r>
              <a:rPr lang="pl-PL" sz="1400"/>
              <a:t>administratora sieci komutacyjnych,</a:t>
            </a:r>
          </a:p>
          <a:p>
            <a:pPr>
              <a:lnSpc>
                <a:spcPct val="90000"/>
              </a:lnSpc>
            </a:pPr>
            <a:r>
              <a:rPr lang="pl-PL" sz="1400"/>
              <a:t>technika eksploatacji sieci komutacyjnych,</a:t>
            </a:r>
          </a:p>
          <a:p>
            <a:pPr>
              <a:lnSpc>
                <a:spcPct val="90000"/>
              </a:lnSpc>
            </a:pPr>
            <a:r>
              <a:rPr lang="pl-PL" sz="1400"/>
              <a:t>technika eksploatacji urządzeń radiokomunikacyjnych,</a:t>
            </a:r>
          </a:p>
          <a:p>
            <a:pPr>
              <a:lnSpc>
                <a:spcPct val="90000"/>
              </a:lnSpc>
            </a:pPr>
            <a:r>
              <a:rPr lang="pl-PL" sz="1400"/>
              <a:t>technika eksploatacji urządzeń teleinformatycznych,</a:t>
            </a:r>
          </a:p>
          <a:p>
            <a:pPr>
              <a:lnSpc>
                <a:spcPct val="90000"/>
              </a:lnSpc>
            </a:pPr>
            <a:r>
              <a:rPr lang="pl-PL" sz="1400"/>
              <a:t>technika utrzymania systemów wielokrotnych,</a:t>
            </a:r>
          </a:p>
          <a:p>
            <a:pPr>
              <a:lnSpc>
                <a:spcPct val="90000"/>
              </a:lnSpc>
            </a:pPr>
            <a:r>
              <a:rPr lang="pl-PL" sz="1400"/>
              <a:t>technika utrzymania systemów teleinformatycznych,</a:t>
            </a:r>
          </a:p>
          <a:p>
            <a:pPr>
              <a:lnSpc>
                <a:spcPct val="90000"/>
              </a:lnSpc>
            </a:pPr>
            <a:r>
              <a:rPr lang="pl-PL" sz="1400"/>
              <a:t>dyspozytora sieci telekomunikacyjnej,</a:t>
            </a:r>
          </a:p>
          <a:p>
            <a:pPr>
              <a:lnSpc>
                <a:spcPct val="90000"/>
              </a:lnSpc>
            </a:pPr>
            <a:r>
              <a:rPr lang="pl-PL" sz="1400"/>
              <a:t>pracownika marketingu i usług telekomunikacyjnych,</a:t>
            </a:r>
          </a:p>
          <a:p>
            <a:pPr>
              <a:lnSpc>
                <a:spcPct val="90000"/>
              </a:lnSpc>
            </a:pPr>
            <a:r>
              <a:rPr lang="pl-PL" sz="1400"/>
              <a:t>pracownika biura obsługi klientów,</a:t>
            </a:r>
          </a:p>
          <a:p>
            <a:pPr>
              <a:lnSpc>
                <a:spcPct val="90000"/>
              </a:lnSpc>
            </a:pPr>
            <a:r>
              <a:rPr lang="pl-PL" sz="1400"/>
              <a:t>asystenta projektantów w biurach projektowych i konstrukcyjnych,</a:t>
            </a:r>
          </a:p>
          <a:p>
            <a:pPr>
              <a:lnSpc>
                <a:spcPct val="90000"/>
              </a:lnSpc>
            </a:pPr>
            <a:r>
              <a:rPr lang="pl-PL" sz="1400"/>
              <a:t>mistrza, kierownika zmiany przy montażu, instalowaniu, konserwacji i obsłudze urządzeń telekomunikacyjnych.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0668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904" y="395416"/>
            <a:ext cx="10219508" cy="1556952"/>
          </a:xfrm>
        </p:spPr>
        <p:txBody>
          <a:bodyPr>
            <a:normAutofit/>
          </a:bodyPr>
          <a:lstStyle/>
          <a:p>
            <a:r>
              <a:rPr lang="pl-PL" sz="2800"/>
              <a:t>aktualne oferty pracy z dziedziny telekomunikacji, informatyki, teleinformatyki oraz komunikacji szerokopasmowej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1914" y="1952367"/>
            <a:ext cx="10565498" cy="4510217"/>
          </a:xfrm>
        </p:spPr>
        <p:txBody>
          <a:bodyPr>
            <a:normAutofit fontScale="85000" lnSpcReduction="10000"/>
          </a:bodyPr>
          <a:lstStyle/>
          <a:p>
            <a:r>
              <a:rPr lang="pl-PL"/>
              <a:t>Projektant Sieci Światłowodowej 11000–17000 zł brutto / mies.</a:t>
            </a:r>
          </a:p>
          <a:p>
            <a:r>
              <a:rPr lang="pl-PL"/>
              <a:t>Technik do budowy przyłączy światłowodowych 3 000 - 10 000 zł/mies.</a:t>
            </a:r>
          </a:p>
          <a:p>
            <a:r>
              <a:rPr lang="pl-PL"/>
              <a:t>Instalator/Monter/Technik sieci światłowodowych i radiowych - Warszawa 3 000 - 8 500 zł/mies.</a:t>
            </a:r>
          </a:p>
          <a:p>
            <a:r>
              <a:rPr lang="pl-PL"/>
              <a:t>Budowa przyłączy światłowodowych/ instalator 4000zl-5000zl</a:t>
            </a:r>
          </a:p>
          <a:p>
            <a:r>
              <a:rPr lang="pl-PL"/>
              <a:t>Monter/instalator sieci światłowodowych 20 - 30 zł/godz.</a:t>
            </a:r>
          </a:p>
          <a:p>
            <a:r>
              <a:rPr lang="pl-PL"/>
              <a:t>Instalator Sieci Telekomunikacyjnych- Światłowodowych 4000–6600 zł brutto / mies. </a:t>
            </a:r>
          </a:p>
          <a:p>
            <a:r>
              <a:rPr lang="pl-PL"/>
              <a:t>Projektant / Asystent Projektanta sieci światłowodowych </a:t>
            </a:r>
          </a:p>
          <a:p>
            <a:r>
              <a:rPr lang="pl-PL"/>
              <a:t>Instalator sieci światłowodowych - Elektromonter</a:t>
            </a:r>
          </a:p>
          <a:p>
            <a:r>
              <a:rPr lang="pl-PL"/>
              <a:t>Asystent Projektanta spec. telekomunikacyjnej </a:t>
            </a:r>
          </a:p>
          <a:p>
            <a:r>
              <a:rPr lang="pl-PL"/>
              <a:t>Specjalista ds. Sieci Światłowodowej</a:t>
            </a:r>
          </a:p>
          <a:p>
            <a:r>
              <a:rPr lang="pl-PL"/>
              <a:t>Projektant FTTH</a:t>
            </a:r>
          </a:p>
          <a:p>
            <a:r>
              <a:rPr lang="pl-PL"/>
              <a:t>Instalator - Monter sieci teletechnicznych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5D4181A3-1BD4-4931-B0F9-08C9F819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Współpracujemy z: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487E5817-8903-49C0-A4E2-E0452B143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1" y="1809750"/>
            <a:ext cx="5162550" cy="46672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3600" u="sng" dirty="0"/>
              <a:t>FIRMY</a:t>
            </a:r>
          </a:p>
          <a:p>
            <a:r>
              <a:rPr lang="pl-PL" sz="3500" dirty="0"/>
              <a:t>	TP TELTECH Sp. z. o.o.</a:t>
            </a:r>
          </a:p>
          <a:p>
            <a:r>
              <a:rPr lang="pl-PL" sz="3500" dirty="0"/>
              <a:t>	INSTOM Sp. Z.o.o.</a:t>
            </a:r>
          </a:p>
          <a:p>
            <a:r>
              <a:rPr lang="pl-PL" sz="3500" dirty="0"/>
              <a:t>	Cyfrowe Centrum Serwisowe S.A</a:t>
            </a:r>
          </a:p>
          <a:p>
            <a:r>
              <a:rPr lang="pl-PL" sz="3500" dirty="0"/>
              <a:t>	</a:t>
            </a:r>
            <a:r>
              <a:rPr lang="pl-PL" sz="3500" dirty="0" err="1"/>
              <a:t>InPhoTech</a:t>
            </a:r>
            <a:endParaRPr lang="pl-PL" sz="3500" dirty="0"/>
          </a:p>
          <a:p>
            <a:r>
              <a:rPr lang="pl-PL" sz="3500" dirty="0"/>
              <a:t>	INSTYTUTEM ŁĄCZNOŚCI –</a:t>
            </a:r>
            <a:br>
              <a:rPr lang="pl-PL" sz="3500" dirty="0"/>
            </a:br>
            <a:r>
              <a:rPr lang="pl-PL" sz="3500" dirty="0"/>
              <a:t>          PAŃSTWOWY INSTYTUT BADAWCZY</a:t>
            </a:r>
          </a:p>
          <a:p>
            <a:r>
              <a:rPr lang="pl-PL" sz="3500" dirty="0"/>
              <a:t>	MICROSOFT Sp. z o.o.</a:t>
            </a:r>
          </a:p>
          <a:p>
            <a:r>
              <a:rPr lang="pl-PL" sz="3500" dirty="0"/>
              <a:t>	Regionalne Centrum Informatyki</a:t>
            </a:r>
            <a:br>
              <a:rPr lang="pl-PL" sz="3500" dirty="0"/>
            </a:br>
            <a:r>
              <a:rPr lang="pl-PL" sz="3500" dirty="0"/>
              <a:t>           Warszawa</a:t>
            </a:r>
          </a:p>
          <a:p>
            <a:r>
              <a:rPr lang="pl-PL" sz="3500" dirty="0"/>
              <a:t>	KANCELARIA SEJMU – OŚRODEK</a:t>
            </a:r>
            <a:br>
              <a:rPr lang="pl-PL" sz="3500" dirty="0"/>
            </a:br>
            <a:r>
              <a:rPr lang="pl-PL" sz="3500" dirty="0"/>
              <a:t>           INFORMATYKI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B182C64B-A724-4427-B8E7-BAECF87E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0650" y="1638300"/>
            <a:ext cx="4648200" cy="4343400"/>
          </a:xfrm>
        </p:spPr>
        <p:txBody>
          <a:bodyPr>
            <a:normAutofit fontScale="55000" lnSpcReduction="20000"/>
          </a:bodyPr>
          <a:lstStyle/>
          <a:p>
            <a:endParaRPr lang="pl-PL" dirty="0"/>
          </a:p>
          <a:p>
            <a:pPr marL="0" indent="0">
              <a:buNone/>
            </a:pPr>
            <a:r>
              <a:rPr lang="pl-PL" sz="3600" u="sng" dirty="0"/>
              <a:t>UCZELNIE</a:t>
            </a:r>
          </a:p>
          <a:p>
            <a:r>
              <a:rPr lang="pl-PL" sz="2900" dirty="0"/>
              <a:t>	POLITECHNIKA WARSZAWSKA</a:t>
            </a:r>
          </a:p>
          <a:p>
            <a:r>
              <a:rPr lang="pl-PL" sz="2900" dirty="0"/>
              <a:t>	SGGW</a:t>
            </a:r>
          </a:p>
          <a:p>
            <a:r>
              <a:rPr lang="pl-PL" sz="2900" dirty="0"/>
              <a:t>	WAT </a:t>
            </a:r>
          </a:p>
          <a:p>
            <a:r>
              <a:rPr lang="pl-PL" sz="2900" dirty="0"/>
              <a:t>	WWSI (WARSZAWSKA WYŻSZA </a:t>
            </a:r>
          </a:p>
          <a:p>
            <a:pPr marL="0" indent="0">
              <a:buNone/>
            </a:pPr>
            <a:r>
              <a:rPr lang="pl-PL" sz="2900" dirty="0"/>
              <a:t>	SZKOŁA INFORMATYKI)</a:t>
            </a:r>
          </a:p>
          <a:p>
            <a:endParaRPr lang="pl-PL" dirty="0"/>
          </a:p>
        </p:txBody>
      </p:sp>
      <p:pic>
        <p:nvPicPr>
          <p:cNvPr id="3" name="Obraz 2" descr="Obraz zawierający ptak, kwiat&#10;&#10;Opis wygenerowany automatycznie">
            <a:extLst>
              <a:ext uri="{FF2B5EF4-FFF2-40B4-BE49-F238E27FC236}">
                <a16:creationId xmlns:a16="http://schemas.microsoft.com/office/drawing/2014/main" xmlns="" id="{7E8BDA80-7391-4491-8BD5-75E7A0547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4600" y="4175591"/>
            <a:ext cx="1741486" cy="17414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E7494E86-C530-4564-924D-E8CE07A8A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6197" y="2856896"/>
            <a:ext cx="2312191" cy="982681"/>
          </a:xfrm>
          <a:prstGeom prst="rect">
            <a:avLst/>
          </a:prstGeom>
        </p:spPr>
      </p:pic>
      <p:pic>
        <p:nvPicPr>
          <p:cNvPr id="12" name="Obraz 11" descr="Obraz zawierający rysunek&#10;&#10;Opis wygenerowany automatycznie">
            <a:extLst>
              <a:ext uri="{FF2B5EF4-FFF2-40B4-BE49-F238E27FC236}">
                <a16:creationId xmlns:a16="http://schemas.microsoft.com/office/drawing/2014/main" xmlns="" id="{CDA02C23-145C-4715-899A-4F7B6E54A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5449" y="1450503"/>
            <a:ext cx="2572939" cy="1069378"/>
          </a:xfrm>
          <a:prstGeom prst="rect">
            <a:avLst/>
          </a:prstGeom>
        </p:spPr>
      </p:pic>
      <p:pic>
        <p:nvPicPr>
          <p:cNvPr id="14" name="Obraz 13" descr="Obraz zawierający rysunek&#10;&#10;Opis wygenerowany automatycznie">
            <a:extLst>
              <a:ext uri="{FF2B5EF4-FFF2-40B4-BE49-F238E27FC236}">
                <a16:creationId xmlns:a16="http://schemas.microsoft.com/office/drawing/2014/main" xmlns="" id="{0C6D1DB6-C7F5-45AF-9A0A-6D08AD61E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50" y="281504"/>
            <a:ext cx="3677839" cy="831984"/>
          </a:xfrm>
          <a:prstGeom prst="rect">
            <a:avLst/>
          </a:prstGeom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962732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D794832-E51B-4228-97DF-95DBDAE79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97A4971-ED0D-44CB-B386-FFB9F6B59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927" y="2666999"/>
            <a:ext cx="11055928" cy="3816928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										Opracowanie i wykonanie KATARZYNA DOŁBNIAK</a:t>
            </a:r>
          </a:p>
        </p:txBody>
      </p:sp>
      <p:pic>
        <p:nvPicPr>
          <p:cNvPr id="4098" name="Picture 2" descr="C:\Users\kasia\Desktop\PROMOCJA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0941" y="1145296"/>
            <a:ext cx="2459977" cy="409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97962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2427E58-08AD-4951-87B1-80B14750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pl-PL" sz="3700"/>
              <a:t>Język angielski zawodowy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75136A9-49F9-4DA0-A741-F065B0FA09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12F6C7-0423-4B6F-AECE-710C84891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208205-03EE-4EC8-9C34-59270C1880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3140D6F-C7BC-4F58-B8BA-8BD85138B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Na tym przedmiocie nauczysz się słownictwa związanego z pracą w zawodzie teleinformatyk</a:t>
            </a:r>
          </a:p>
          <a:p>
            <a:r>
              <a:rPr lang="pl-PL" dirty="0">
                <a:solidFill>
                  <a:schemeClr val="tx1"/>
                </a:solidFill>
              </a:rPr>
              <a:t>Będziesz umiał nazwać urządzania, </a:t>
            </a:r>
            <a:r>
              <a:rPr lang="pl-PL" dirty="0" smtClean="0">
                <a:solidFill>
                  <a:schemeClr val="tx1"/>
                </a:solidFill>
              </a:rPr>
              <a:t>narzędzia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i </a:t>
            </a:r>
            <a:r>
              <a:rPr lang="pl-PL" dirty="0">
                <a:solidFill>
                  <a:schemeClr val="tx1"/>
                </a:solidFill>
              </a:rPr>
              <a:t>technologie</a:t>
            </a:r>
          </a:p>
          <a:p>
            <a:r>
              <a:rPr lang="pl-PL" dirty="0">
                <a:solidFill>
                  <a:schemeClr val="tx1"/>
                </a:solidFill>
              </a:rPr>
              <a:t>Będziesz korzystał z tekstów anglojęzycznych, filmów instruktarzowych </a:t>
            </a:r>
          </a:p>
          <a:p>
            <a:r>
              <a:rPr lang="pl-PL" dirty="0">
                <a:solidFill>
                  <a:schemeClr val="tx1"/>
                </a:solidFill>
              </a:rPr>
              <a:t>Nauczysz się prowadzić korespondencję zawodową </a:t>
            </a:r>
          </a:p>
          <a:p>
            <a:r>
              <a:rPr lang="pl-PL" dirty="0">
                <a:solidFill>
                  <a:schemeClr val="tx1"/>
                </a:solidFill>
              </a:rPr>
              <a:t>Będziesz umiał przetłumaczyć i wyjaśnić pojęcia związane z przyszłą pracą</a:t>
            </a: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7244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FE158DC-1DD8-44B2-A774-6C4E7441C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Elektrotechnika i elektronika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AC5B699-5C3D-46E0-828F-D757C0DC13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Czy wiesz czym różni się prąd stały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od </a:t>
            </a:r>
            <a:r>
              <a:rPr lang="pl-PL" dirty="0"/>
              <a:t>zmiennego? </a:t>
            </a:r>
          </a:p>
          <a:p>
            <a:r>
              <a:rPr lang="pl-PL" dirty="0"/>
              <a:t>Czym się różni obwód elektryczny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od </a:t>
            </a:r>
            <a:r>
              <a:rPr lang="pl-PL" dirty="0"/>
              <a:t>układu elektronicznego </a:t>
            </a:r>
            <a:r>
              <a:rPr lang="pl-PL" dirty="0" smtClean="0"/>
              <a:t>?</a:t>
            </a:r>
            <a:endParaRPr lang="pl-PL" dirty="0"/>
          </a:p>
          <a:p>
            <a:r>
              <a:rPr lang="pl-PL" dirty="0"/>
              <a:t>Co to są </a:t>
            </a:r>
            <a:r>
              <a:rPr lang="pl-PL" dirty="0" smtClean="0"/>
              <a:t>czwórniki?</a:t>
            </a:r>
            <a:endParaRPr lang="pl-PL" dirty="0"/>
          </a:p>
          <a:p>
            <a:r>
              <a:rPr lang="pl-PL" dirty="0"/>
              <a:t>Co to są media transmisyjne i co charakteryzuje linię </a:t>
            </a:r>
            <a:r>
              <a:rPr lang="pl-PL" dirty="0" smtClean="0"/>
              <a:t>długą?</a:t>
            </a:r>
            <a:endParaRPr lang="pl-PL" dirty="0"/>
          </a:p>
          <a:p>
            <a:r>
              <a:rPr lang="pl-PL" dirty="0"/>
              <a:t>Co to są filtry </a:t>
            </a:r>
            <a:r>
              <a:rPr lang="pl-PL" dirty="0" smtClean="0"/>
              <a:t>częstotliwościowe?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75CFF68-F534-4A5E-8DB1-551BE4A019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000" dirty="0">
                <a:solidFill>
                  <a:srgbClr val="99CCFF"/>
                </a:solidFill>
              </a:rPr>
              <a:t>Na tym przedmiocie nauczysz się zjawisk fizycznych związanych </a:t>
            </a:r>
            <a:r>
              <a:rPr lang="pl-PL" sz="2000" dirty="0" smtClean="0">
                <a:solidFill>
                  <a:srgbClr val="99CCFF"/>
                </a:solidFill>
              </a:rPr>
              <a:t/>
            </a:r>
            <a:br>
              <a:rPr lang="pl-PL" sz="2000" dirty="0" smtClean="0">
                <a:solidFill>
                  <a:srgbClr val="99CCFF"/>
                </a:solidFill>
              </a:rPr>
            </a:br>
            <a:r>
              <a:rPr lang="pl-PL" sz="2000" dirty="0" smtClean="0">
                <a:solidFill>
                  <a:srgbClr val="99CCFF"/>
                </a:solidFill>
              </a:rPr>
              <a:t>z </a:t>
            </a:r>
            <a:r>
              <a:rPr lang="pl-PL" sz="2000" dirty="0">
                <a:solidFill>
                  <a:srgbClr val="99CCFF"/>
                </a:solidFill>
              </a:rPr>
              <a:t>przepływem prądu</a:t>
            </a:r>
          </a:p>
          <a:p>
            <a:r>
              <a:rPr lang="pl-PL" sz="2000" dirty="0">
                <a:solidFill>
                  <a:srgbClr val="99CCFF"/>
                </a:solidFill>
              </a:rPr>
              <a:t>Będziesz umiał dokonywać pomiarów wielkości elektrycznych 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8056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8357A2C-553F-4AEC-A89F-3285FE502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Urządzenia techniki komputerowej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8970496-E122-48C6-91E6-DCF0A4C48F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Na pewno umiesz nazwać części komputera, </a:t>
            </a:r>
            <a:r>
              <a:rPr lang="pl-PL" dirty="0" smtClean="0"/>
              <a:t>ale…</a:t>
            </a:r>
            <a:endParaRPr lang="pl-PL" dirty="0"/>
          </a:p>
          <a:p>
            <a:r>
              <a:rPr lang="pl-PL" dirty="0"/>
              <a:t>Czy umiesz skonfigurować BIOS? </a:t>
            </a:r>
          </a:p>
          <a:p>
            <a:r>
              <a:rPr lang="pl-PL" dirty="0"/>
              <a:t>Czy rozpoznajesz Modele odniesienia ISO/OSI i TCP/IP?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22AD7A9-5AD8-4B92-86F0-519808B4FE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>
                <a:solidFill>
                  <a:srgbClr val="99CCFF"/>
                </a:solidFill>
              </a:rPr>
              <a:t>Nauczysz się identyfikować i opisywać elementy jednostki centralnej takie </a:t>
            </a:r>
            <a:r>
              <a:rPr lang="pl-PL" dirty="0" smtClean="0">
                <a:solidFill>
                  <a:srgbClr val="99CCFF"/>
                </a:solidFill>
              </a:rPr>
              <a:t>jak: </a:t>
            </a:r>
            <a:r>
              <a:rPr lang="pl-PL" dirty="0">
                <a:solidFill>
                  <a:srgbClr val="99CCFF"/>
                </a:solidFill>
              </a:rPr>
              <a:t>procesor, pamięć operacyjna czy karty rozszerzeń</a:t>
            </a:r>
          </a:p>
          <a:p>
            <a:r>
              <a:rPr lang="pl-PL" dirty="0">
                <a:solidFill>
                  <a:srgbClr val="99CCFF"/>
                </a:solidFill>
              </a:rPr>
              <a:t>Nauczysz się rozpoznawać interfejsy komputerowe, urządzenia wejścia </a:t>
            </a:r>
            <a:r>
              <a:rPr lang="pl-PL" dirty="0" smtClean="0">
                <a:solidFill>
                  <a:srgbClr val="99CCFF"/>
                </a:solidFill>
              </a:rPr>
              <a:t>wyjścia</a:t>
            </a:r>
            <a:endParaRPr lang="pl-PL" dirty="0">
              <a:solidFill>
                <a:srgbClr val="99CCFF"/>
              </a:solidFill>
            </a:endParaRPr>
          </a:p>
          <a:p>
            <a:r>
              <a:rPr lang="pl-PL" dirty="0">
                <a:solidFill>
                  <a:srgbClr val="99CCFF"/>
                </a:solidFill>
              </a:rPr>
              <a:t>Poznasz parametry urządzeń i będziesz umiał dokonać porównań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315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A8BA2A8-DC02-483E-88E0-7C4F4F29A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pl-PL" sz="4000"/>
              <a:t>Urządzenia i sieci lokalne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75136A9-49F9-4DA0-A741-F065B0FA09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12F6C7-0423-4B6F-AECE-710C84891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208205-03EE-4EC8-9C34-59270C1880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6638254-007A-46C0-B292-0F51A0CA3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tx1"/>
                </a:solidFill>
              </a:rPr>
              <a:t>-   Czy </a:t>
            </a:r>
            <a:r>
              <a:rPr lang="pl-PL" dirty="0">
                <a:solidFill>
                  <a:schemeClr val="tx1"/>
                </a:solidFill>
              </a:rPr>
              <a:t>wiesz co to jest - topologia sieci?</a:t>
            </a:r>
          </a:p>
          <a:p>
            <a:pPr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elementy pasywne sieci</a:t>
            </a:r>
          </a:p>
          <a:p>
            <a:pPr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Jakie są zalety okablowania miedzianego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i </a:t>
            </a:r>
            <a:r>
              <a:rPr lang="pl-PL" dirty="0">
                <a:solidFill>
                  <a:schemeClr val="tx1"/>
                </a:solidFill>
              </a:rPr>
              <a:t>światłowodowego</a:t>
            </a:r>
          </a:p>
          <a:p>
            <a:pPr>
              <a:buFontTx/>
              <a:buChar char="-"/>
            </a:pPr>
            <a:endParaRPr lang="pl-PL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rgbClr val="99CCFF"/>
                </a:solidFill>
              </a:rPr>
              <a:t>Na tym przedmiocie dowiesz się wszystkiego </a:t>
            </a:r>
            <a:r>
              <a:rPr lang="pl-PL" dirty="0" smtClean="0">
                <a:solidFill>
                  <a:srgbClr val="99CCFF"/>
                </a:solidFill>
              </a:rPr>
              <a:t/>
            </a:r>
            <a:br>
              <a:rPr lang="pl-PL" dirty="0" smtClean="0">
                <a:solidFill>
                  <a:srgbClr val="99CCFF"/>
                </a:solidFill>
              </a:rPr>
            </a:br>
            <a:r>
              <a:rPr lang="pl-PL" dirty="0" smtClean="0">
                <a:solidFill>
                  <a:srgbClr val="99CCFF"/>
                </a:solidFill>
              </a:rPr>
              <a:t>o </a:t>
            </a:r>
            <a:r>
              <a:rPr lang="pl-PL" dirty="0">
                <a:solidFill>
                  <a:srgbClr val="99CCFF"/>
                </a:solidFill>
              </a:rPr>
              <a:t>lokalnych sieciach komputerowych</a:t>
            </a:r>
          </a:p>
          <a:p>
            <a:r>
              <a:rPr lang="pl-PL" dirty="0">
                <a:solidFill>
                  <a:srgbClr val="99CCFF"/>
                </a:solidFill>
              </a:rPr>
              <a:t>Nauczysz się charakteryzować, montować, administrować, modernizować i naprawiać sieci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9786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0F04F77-E77E-40C9-A492-4DA69D0D9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pl-PL" sz="3700"/>
              <a:t>Sieciowe systemy operacyjne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75136A9-49F9-4DA0-A741-F065B0FA09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12F6C7-0423-4B6F-AECE-710C84891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208205-03EE-4EC8-9C34-59270C1880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803C9E1-6561-451B-BC77-5CA06A72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Czy mówią ci coś skróty: </a:t>
            </a:r>
            <a:r>
              <a:rPr lang="pl-PL" dirty="0">
                <a:solidFill>
                  <a:schemeClr val="tx1"/>
                </a:solidFill>
              </a:rPr>
              <a:t>IPv4, nic, mac, </a:t>
            </a:r>
            <a:r>
              <a:rPr lang="pl-PL" dirty="0" err="1">
                <a:solidFill>
                  <a:schemeClr val="tx1"/>
                </a:solidFill>
              </a:rPr>
              <a:t>dhcp</a:t>
            </a:r>
            <a:r>
              <a:rPr lang="pl-PL" dirty="0">
                <a:solidFill>
                  <a:schemeClr val="tx1"/>
                </a:solidFill>
              </a:rPr>
              <a:t>, </a:t>
            </a:r>
            <a:r>
              <a:rPr lang="pl-PL" dirty="0" err="1">
                <a:solidFill>
                  <a:schemeClr val="tx1"/>
                </a:solidFill>
              </a:rPr>
              <a:t>ieee</a:t>
            </a:r>
            <a:r>
              <a:rPr lang="pl-PL" dirty="0">
                <a:solidFill>
                  <a:schemeClr val="tx1"/>
                </a:solidFill>
              </a:rPr>
              <a:t> 802.11?</a:t>
            </a:r>
          </a:p>
          <a:p>
            <a:r>
              <a:rPr lang="pl-PL" dirty="0">
                <a:solidFill>
                  <a:schemeClr val="tx1"/>
                </a:solidFill>
              </a:rPr>
              <a:t>Umiesz zarządzać kontami i grupami użytkowników?</a:t>
            </a:r>
          </a:p>
          <a:p>
            <a:r>
              <a:rPr lang="pl-PL" dirty="0">
                <a:solidFill>
                  <a:schemeClr val="tx1"/>
                </a:solidFill>
              </a:rPr>
              <a:t>Umiesz skonfigurować firewall?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rgbClr val="99CCFF"/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rgbClr val="99CCFF"/>
                </a:solidFill>
              </a:rPr>
              <a:t>Na tym przedmiocie nauczysz się instalowania </a:t>
            </a:r>
            <a:r>
              <a:rPr lang="pl-PL" dirty="0" smtClean="0">
                <a:solidFill>
                  <a:srgbClr val="99CCFF"/>
                </a:solidFill>
              </a:rPr>
              <a:t/>
            </a:r>
            <a:br>
              <a:rPr lang="pl-PL" dirty="0" smtClean="0">
                <a:solidFill>
                  <a:srgbClr val="99CCFF"/>
                </a:solidFill>
              </a:rPr>
            </a:br>
            <a:r>
              <a:rPr lang="pl-PL" dirty="0" smtClean="0">
                <a:solidFill>
                  <a:srgbClr val="99CCFF"/>
                </a:solidFill>
              </a:rPr>
              <a:t>i </a:t>
            </a:r>
            <a:r>
              <a:rPr lang="pl-PL" dirty="0">
                <a:solidFill>
                  <a:srgbClr val="99CCFF"/>
                </a:solidFill>
              </a:rPr>
              <a:t>administrowania systemami operacyjnymi  </a:t>
            </a:r>
            <a:r>
              <a:rPr lang="pl-PL" dirty="0" smtClean="0">
                <a:solidFill>
                  <a:srgbClr val="99CCFF"/>
                </a:solidFill>
              </a:rPr>
              <a:t/>
            </a:r>
            <a:br>
              <a:rPr lang="pl-PL" dirty="0" smtClean="0">
                <a:solidFill>
                  <a:srgbClr val="99CCFF"/>
                </a:solidFill>
              </a:rPr>
            </a:br>
            <a:r>
              <a:rPr lang="pl-PL" dirty="0" smtClean="0">
                <a:solidFill>
                  <a:srgbClr val="99CCFF"/>
                </a:solidFill>
              </a:rPr>
              <a:t>Windows </a:t>
            </a:r>
            <a:r>
              <a:rPr lang="pl-PL" dirty="0">
                <a:solidFill>
                  <a:srgbClr val="99CCFF"/>
                </a:solidFill>
              </a:rPr>
              <a:t>i Linux oraz </a:t>
            </a:r>
            <a:r>
              <a:rPr lang="pl-PL" dirty="0" smtClean="0">
                <a:solidFill>
                  <a:srgbClr val="99CCFF"/>
                </a:solidFill>
              </a:rPr>
              <a:t>stosowania </a:t>
            </a:r>
            <a:r>
              <a:rPr lang="pl-PL" dirty="0">
                <a:solidFill>
                  <a:srgbClr val="99CCFF"/>
                </a:solidFill>
              </a:rPr>
              <a:t>programów użytkowych i zabezpieczeń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0018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atka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atka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iat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985</Words>
  <Application>Microsoft Office PowerPoint</Application>
  <PresentationFormat>Niestandardowy</PresentationFormat>
  <Paragraphs>189</Paragraphs>
  <Slides>46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Siatka</vt:lpstr>
      <vt:lpstr>Technik teleinformatyk </vt:lpstr>
      <vt:lpstr>Cóż to właściwie jest ten teleinformatyk?</vt:lpstr>
      <vt:lpstr>PRZEDMIOTY TEORETYCZNE</vt:lpstr>
      <vt:lpstr>Kompetencje społeczne i praca w zespole</vt:lpstr>
      <vt:lpstr>Język angielski zawodowy</vt:lpstr>
      <vt:lpstr>Elektrotechnika i elektronika </vt:lpstr>
      <vt:lpstr>Urządzenia techniki komputerowej</vt:lpstr>
      <vt:lpstr>Urządzenia i sieci lokalne</vt:lpstr>
      <vt:lpstr>Sieciowe systemy operacyjne</vt:lpstr>
      <vt:lpstr>Systemy transmisji danych</vt:lpstr>
      <vt:lpstr>Sieci rozległe</vt:lpstr>
      <vt:lpstr>PRZEDMIOTY PRAKTYCZNE</vt:lpstr>
      <vt:lpstr>Rysunek techniczny</vt:lpstr>
      <vt:lpstr>Pomiary elektryczne i elektroniczne</vt:lpstr>
      <vt:lpstr>Slajd 15</vt:lpstr>
      <vt:lpstr>Slajd 16</vt:lpstr>
      <vt:lpstr>Slajd 17</vt:lpstr>
      <vt:lpstr>Eksploatacja urządzeń i systemów komputerowych</vt:lpstr>
      <vt:lpstr>Slajd 19</vt:lpstr>
      <vt:lpstr>Slajd 20</vt:lpstr>
      <vt:lpstr>Slajd 21</vt:lpstr>
      <vt:lpstr>Montaż urządzeń i konfiguracja systemów sieci lokalnych</vt:lpstr>
      <vt:lpstr>Slajd 23</vt:lpstr>
      <vt:lpstr>Slajd 24</vt:lpstr>
      <vt:lpstr>Slajd 25</vt:lpstr>
      <vt:lpstr>Slajd 26</vt:lpstr>
      <vt:lpstr>Slajd 27</vt:lpstr>
      <vt:lpstr>Slajd 28</vt:lpstr>
      <vt:lpstr>Uruchamianie i konfigurowanie sieci komutacyjnych</vt:lpstr>
      <vt:lpstr>Slajd 30</vt:lpstr>
      <vt:lpstr>Slajd 31</vt:lpstr>
      <vt:lpstr>Slajd 32</vt:lpstr>
      <vt:lpstr>Slajd 33</vt:lpstr>
      <vt:lpstr>Slajd 34</vt:lpstr>
      <vt:lpstr>Administrowanie i eksploatacja sieci rozległych</vt:lpstr>
      <vt:lpstr>Slajd 36</vt:lpstr>
      <vt:lpstr>Slajd 37</vt:lpstr>
      <vt:lpstr>Slajd 38</vt:lpstr>
      <vt:lpstr>Slajd 39</vt:lpstr>
      <vt:lpstr>Slajd 40</vt:lpstr>
      <vt:lpstr>Egzaminy zawodowe/kwalifikacje</vt:lpstr>
      <vt:lpstr>TU Znajdziesz pracę: </vt:lpstr>
      <vt:lpstr>Będziesz pracować na stanowisku: </vt:lpstr>
      <vt:lpstr>aktualne oferty pracy z dziedziny telekomunikacji, informatyki, teleinformatyki oraz komunikacji szerokopasmowej</vt:lpstr>
      <vt:lpstr>Współpracujemy z:</vt:lpstr>
      <vt:lpstr>Slajd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 teleinformatyk</dc:title>
  <dc:creator>Kasia</dc:creator>
  <cp:lastModifiedBy>KDolbniak</cp:lastModifiedBy>
  <cp:revision>10</cp:revision>
  <dcterms:created xsi:type="dcterms:W3CDTF">2020-02-24T19:26:13Z</dcterms:created>
  <dcterms:modified xsi:type="dcterms:W3CDTF">2020-10-05T13:52:19Z</dcterms:modified>
</cp:coreProperties>
</file>